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76" r:id="rId2"/>
  </p:sldMasterIdLst>
  <p:notesMasterIdLst>
    <p:notesMasterId r:id="rId40"/>
  </p:notesMasterIdLst>
  <p:handoutMasterIdLst>
    <p:handoutMasterId r:id="rId41"/>
  </p:handoutMasterIdLst>
  <p:sldIdLst>
    <p:sldId id="256" r:id="rId3"/>
    <p:sldId id="257" r:id="rId4"/>
    <p:sldId id="430" r:id="rId5"/>
    <p:sldId id="431" r:id="rId6"/>
    <p:sldId id="412" r:id="rId7"/>
    <p:sldId id="432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5" r:id="rId19"/>
    <p:sldId id="426" r:id="rId20"/>
    <p:sldId id="427" r:id="rId21"/>
    <p:sldId id="428" r:id="rId22"/>
    <p:sldId id="429" r:id="rId23"/>
    <p:sldId id="424" r:id="rId24"/>
    <p:sldId id="442" r:id="rId25"/>
    <p:sldId id="443" r:id="rId26"/>
    <p:sldId id="433" r:id="rId27"/>
    <p:sldId id="440" r:id="rId28"/>
    <p:sldId id="439" r:id="rId29"/>
    <p:sldId id="437" r:id="rId30"/>
    <p:sldId id="457" r:id="rId31"/>
    <p:sldId id="455" r:id="rId32"/>
    <p:sldId id="454" r:id="rId33"/>
    <p:sldId id="445" r:id="rId34"/>
    <p:sldId id="446" r:id="rId35"/>
    <p:sldId id="451" r:id="rId36"/>
    <p:sldId id="447" r:id="rId37"/>
    <p:sldId id="435" r:id="rId38"/>
    <p:sldId id="352" r:id="rId39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7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78A0DC17-3D12-48BC-8B5F-684E9AA68C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0F85BF4A-D76F-4CC2-9833-752D7B6B0F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37BEBBA-0ED8-46DA-88C1-826D9929EA11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6CBCA29-3487-4608-BF18-2215F54D1A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21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91DECE-CFCF-4389-9084-AF3C84009100}" type="datetimeFigureOut">
              <a:rPr lang="ko-KR" altLang="en-US" smtClean="0"/>
              <a:pPr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462717"/>
            <a:ext cx="835292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dirty="0" smtClean="0">
              <a:solidFill>
                <a:srgbClr val="000000"/>
              </a:solidFill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3200" b="1" dirty="0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무형문</a:t>
            </a:r>
            <a:r>
              <a:rPr kumimoji="1" lang="ko-KR" altLang="en-US" sz="3200" b="1" dirty="0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화</a:t>
            </a:r>
            <a:r>
              <a:rPr kumimoji="1" lang="ko-KR" altLang="en-US" sz="3200" b="1" dirty="0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유산 </a:t>
            </a:r>
            <a:r>
              <a:rPr kumimoji="1" lang="ko-KR" altLang="en-US" sz="3200" b="1" dirty="0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활용 </a:t>
            </a:r>
            <a:r>
              <a:rPr kumimoji="1" lang="ko-KR" altLang="en-US" sz="3200" b="1" dirty="0" err="1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치유컨텐츠</a:t>
            </a:r>
            <a:r>
              <a:rPr kumimoji="1" lang="ko-KR" altLang="en-US" sz="3200" b="1" dirty="0" smtClean="0">
                <a:solidFill>
                  <a:srgbClr val="0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 개발방안</a:t>
            </a:r>
            <a:endParaRPr kumimoji="1" lang="en-US" altLang="ko-KR" sz="3200" b="1" dirty="0" smtClean="0">
              <a:solidFill>
                <a:srgbClr val="00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3600" b="1" dirty="0" smtClean="0">
              <a:solidFill>
                <a:srgbClr val="000000"/>
              </a:solidFill>
              <a:latin typeface="Adobe 고딕 Std B" pitchFamily="34" charset="-127"/>
              <a:ea typeface="Adobe 고딕 Std B" pitchFamily="34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고창군 전북문화컨텐츠 연구소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사단법인 서울아리랑보존회  </a:t>
            </a: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</a:t>
            </a:r>
            <a:r>
              <a:rPr kumimoji="1" lang="ko-KR" altLang="en-US" sz="2400" b="1" dirty="0" smtClean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유 명 옥 교수 </a:t>
            </a: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처용무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(2009)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가면을 쓰고 추는 춤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272808" cy="36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8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가곡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(2010)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시조시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정형시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 곡을 붙여서 관현악 반주에 맞추어 부르는 전통음악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96952"/>
            <a:ext cx="727280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1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대목장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(2010)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나무를 다루는 장인 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734481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4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매사냥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(2010)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매를 훈련하여 야생 상태에 있는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먹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이를 잡는 방식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741682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3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줄타기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(2011)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공중의 맨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줄위에서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재주를 부리는 놀이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08920"/>
            <a:ext cx="684076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1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택견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(2011)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유연한 동작으로 상대방을 제압하고 자기를 방어하는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무술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내용 개체 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96952"/>
            <a:ext cx="7560840" cy="28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1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한산모시짜기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(2011)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충남 서천군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한산지역의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모시짜기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36913"/>
            <a:ext cx="727280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7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김장문화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(2013)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김치담그기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나눔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협력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전승 등의 다양한 목적이 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24944"/>
            <a:ext cx="741682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5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농악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(2014)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꽹과리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징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장구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북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소고 등 타악기를 합주하면서 마을의 화합과 주민의 안녕을 기원하며 기예가 함께하는 예술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48830"/>
            <a:ext cx="7416824" cy="245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9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줄다리기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(2015)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풍농을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기원하고 공동체의 화합과 단결을 위하여 행하는 놀이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7200800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6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42976" y="1844824"/>
            <a:ext cx="7317456" cy="38604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ko-KR" sz="24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4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1.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세계무형문화유산 등재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20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건</a:t>
            </a:r>
            <a:endParaRPr lang="en-US" altLang="ko-KR" sz="24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2.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세계뮤형문화유산 아리랑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치유컨텐츠개발사례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3.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문화유산 방문 </a:t>
            </a:r>
            <a:r>
              <a:rPr lang="ko-KR" altLang="en-US" sz="2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켐페인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문화재청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2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축복의 땅 고창군</a:t>
            </a:r>
            <a:endParaRPr lang="en-US" altLang="ko-KR" sz="2400" b="1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247308" y="404664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ko-KR" altLang="en-US" sz="4800" b="1" dirty="0" smtClean="0">
                <a:latin typeface="맑은 고딕" pitchFamily="50" charset="-127"/>
                <a:ea typeface="맑은 고딕" pitchFamily="50" charset="-127"/>
              </a:rPr>
              <a:t>           </a:t>
            </a:r>
            <a:r>
              <a:rPr lang="en-US" altLang="ko-KR" sz="4800" b="1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4800" b="1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4800" b="1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4800" b="1" dirty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32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</a:t>
            </a:r>
            <a:r>
              <a:rPr lang="ko-KR" altLang="en-US" sz="32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순 서</a:t>
            </a:r>
            <a:r>
              <a:rPr lang="en-US" altLang="ko-KR" sz="32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2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4800" b="1" dirty="0" smtClean="0">
                <a:latin typeface="맑은 고딕" pitchFamily="50" charset="-127"/>
                <a:ea typeface="맑은 고딕" pitchFamily="50" charset="-127"/>
              </a:rPr>
              <a:t>   </a:t>
            </a:r>
            <a:endParaRPr lang="ko-KR" altLang="en-US" sz="5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54805" cy="939784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제주해녀문화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(2016)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제주 해녀 공동체안에서 전승되는 물질 기술로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잠수굿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해녀노래이다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96952"/>
            <a:ext cx="7560840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01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상대의 샅바를 잡고 반대편 선수를 쓰러뜨리는 경기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씨름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(2018)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24944"/>
            <a:ext cx="7416824" cy="357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15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(2012)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한국의 대표적인 민요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705678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49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6077" y="1556792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 무형문화유산 등재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(2012)</a:t>
            </a:r>
          </a:p>
          <a:p>
            <a:pPr marL="914400" indent="-914400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무형문화재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제 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129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호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(2015), </a:t>
            </a:r>
          </a:p>
          <a:p>
            <a:pPr marL="914400" indent="-914400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3.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혼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넋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얼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숨결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대한민국의 또 다른 이름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14350" indent="-514350" algn="just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4.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진언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만다라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정신적인 쌀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대한민국아이콘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</a:p>
          <a:p>
            <a:pPr marL="514350" indent="-514350" algn="just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종자의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핵                                                         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14350" indent="-514350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울음치료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웃음치료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멘토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부적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의지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힘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14350" indent="-514350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소통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상생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화합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어울림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희망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치유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수련 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남북의 공통분모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남북평화통일의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마중물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14350" indent="-514350"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6.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세계에서 가장 아름다운 노래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세계무형문화유산 아리랑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033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 latinLnBrk="0"/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인간의 질병과 고통을 인간에게 주어진 치유 능력에 의해  조율하고 복원하는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치유술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 latinLnBrk="0"/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즉 약물이나 수술에 의존하지 않고 물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공기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햇볕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곡물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야채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산초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등 자연의 힘을 빌어 각자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가지고 있는 생명력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면역력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항상성을 증대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강화하여 인체의 균형과 조화를 찾아 질병을 치유하고 예방하는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전인 치유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 latinLnBrk="0"/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 latinLnBrk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히포크라테스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진정한 의사는 네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몸안에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있다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 latinLnBrk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자연이 병을 치료하는 의사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 latinLnBrk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치료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치유</a:t>
            </a:r>
          </a:p>
          <a:p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자연치유</a:t>
            </a:r>
            <a:endParaRPr lang="ko-KR" altLang="en-US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5063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altLang="ko-KR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세계무형유산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+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자연치유 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융합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통섭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742950" indent="-742950">
              <a:buNone/>
            </a:pP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742950" indent="-742950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-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아리랑음악을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매개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도구로 사용</a:t>
            </a:r>
            <a:endParaRPr lang="en-US" altLang="ko-KR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742950" indent="-742950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자연치유력높이고  면역력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회복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</a:p>
          <a:p>
            <a:pPr marL="742950" indent="-742950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아리랑음악을 듣고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부르고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 marL="742950" indent="-742950">
              <a:buNone/>
            </a:pP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내손을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약손삼아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누르고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맛사지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두드리고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돌리고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늘이며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몸속의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병기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사기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탁기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독기</a:t>
            </a:r>
            <a:r>
              <a:rPr lang="en-US" altLang="ko-KR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냄새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등을 빼내는 면역력을 높이는 치유 요법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아리랑음악치유</a:t>
            </a:r>
            <a:endParaRPr lang="ko-KR" altLang="en-US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340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FontTx/>
              <a:buChar char="-"/>
            </a:pP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 체조 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맨손운동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buNone/>
            </a:pP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아리랑기공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지압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누르기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 </a:t>
            </a: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아리랑운기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맛사지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풀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아리랑통기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고타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두드리고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아리랑스트레칭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늘이고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스트레칭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아리랑관절돌리기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관절돌리기</a:t>
            </a: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유산소운동</a:t>
            </a: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15328" cy="989856"/>
          </a:xfrm>
        </p:spPr>
        <p:txBody>
          <a:bodyPr>
            <a:normAutofit/>
          </a:bodyPr>
          <a:lstStyle/>
          <a:p>
            <a:r>
              <a:rPr lang="ko-KR" altLang="en-US" sz="3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아리랑체조</a:t>
            </a:r>
            <a: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내손을</a:t>
            </a:r>
            <a:r>
              <a:rPr lang="ko-KR" altLang="en-US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약손으로</a:t>
            </a:r>
            <a:r>
              <a:rPr lang="en-US" altLang="ko-KR" sz="3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4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>
              <a:latin typeface="Adobe 고딕 Std B" pitchFamily="34" charset="-127"/>
              <a:ea typeface="Adobe 고딕 Std B" pitchFamily="34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아리랑체조</a:t>
            </a:r>
            <a:endParaRPr lang="ko-KR" altLang="en-US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43608" y="1674674"/>
            <a:ext cx="7814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아리랑 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노래부르기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몸의 변비는 아래로 마음의 변비는 위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입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로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둥글둥글 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나선창법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아리랑체조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 -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아리랑과 함께 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내손을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약손으로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 - 1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부 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내몸을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내 스스로 지압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운기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통기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스트레칭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관절돌리기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>
              <a:buNone/>
            </a:pP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 - 2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부 </a:t>
            </a:r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유산소 운동</a:t>
            </a:r>
            <a:endParaRPr lang="en-US" altLang="ko-KR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8626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Tx/>
              <a:buChar char="-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복부지압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명치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위장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횡행결장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상행결장  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    하행결장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방광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복부맛사지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위장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간담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비장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방광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췌장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Tx/>
              <a:buChar char="-"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두드리기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단전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신장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심장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폐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팔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다리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스트레칭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어깨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팔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허리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등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배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오금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관절돌리기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어깨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손목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허리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무릎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발목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유산소운동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빠른 리듬에 맞추어 전신운동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아리랑체조</a:t>
            </a:r>
            <a:endParaRPr lang="ko-KR" altLang="en-US" sz="3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7969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ko-KR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아리랑음악치유 효과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/>
          </p:nvPr>
        </p:nvGraphicFramePr>
        <p:xfrm>
          <a:off x="891150" y="1600200"/>
          <a:ext cx="7776863" cy="4640429"/>
        </p:xfrm>
        <a:graphic>
          <a:graphicData uri="http://schemas.openxmlformats.org/drawingml/2006/table">
            <a:tbl>
              <a:tblPr/>
              <a:tblGrid>
                <a:gridCol w="3803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33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스트레스지수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,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latin typeface="바탕"/>
                        </a:rPr>
                        <a:t>건강지수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latin typeface="바탕"/>
                        </a:rPr>
                        <a:t>피로지수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자율신경균형 등  한눈에 보아도 개선되었음을 알 수 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.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63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부르기전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자율신경 균형도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부른 후의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자율신경 균형도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3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69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3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7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2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그림 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3221" y="2308009"/>
            <a:ext cx="2928739" cy="460699"/>
          </a:xfrm>
          <a:prstGeom prst="rect">
            <a:avLst/>
          </a:prstGeom>
        </p:spPr>
      </p:pic>
      <p:pic>
        <p:nvPicPr>
          <p:cNvPr id="6" name="그림 5" descr="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143396"/>
            <a:ext cx="2952328" cy="569504"/>
          </a:xfrm>
          <a:prstGeom prst="rect">
            <a:avLst/>
          </a:prstGeom>
        </p:spPr>
      </p:pic>
      <p:pic>
        <p:nvPicPr>
          <p:cNvPr id="7" name="그림 6" descr="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1213" y="4107059"/>
            <a:ext cx="2986265" cy="620353"/>
          </a:xfrm>
          <a:prstGeom prst="rect">
            <a:avLst/>
          </a:prstGeom>
        </p:spPr>
      </p:pic>
      <p:pic>
        <p:nvPicPr>
          <p:cNvPr id="8" name="그림 7" descr="7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39205" y="4860008"/>
            <a:ext cx="3058273" cy="513207"/>
          </a:xfrm>
          <a:prstGeom prst="rect">
            <a:avLst/>
          </a:prstGeom>
        </p:spPr>
      </p:pic>
      <p:pic>
        <p:nvPicPr>
          <p:cNvPr id="9" name="그림 8" descr="9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52770" y="5612815"/>
            <a:ext cx="3144708" cy="653353"/>
          </a:xfrm>
          <a:prstGeom prst="rect">
            <a:avLst/>
          </a:prstGeom>
        </p:spPr>
      </p:pic>
      <p:pic>
        <p:nvPicPr>
          <p:cNvPr id="10" name="그림 9" descr="2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2308009"/>
            <a:ext cx="3024336" cy="484714"/>
          </a:xfrm>
          <a:prstGeom prst="rect">
            <a:avLst/>
          </a:prstGeom>
        </p:spPr>
      </p:pic>
      <p:pic>
        <p:nvPicPr>
          <p:cNvPr id="11" name="그림 10" descr="4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4604" y="3143396"/>
            <a:ext cx="2911772" cy="645644"/>
          </a:xfrm>
          <a:prstGeom prst="rect">
            <a:avLst/>
          </a:prstGeom>
        </p:spPr>
      </p:pic>
      <p:pic>
        <p:nvPicPr>
          <p:cNvPr id="12" name="그림 11" descr="6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44604" y="4045604"/>
            <a:ext cx="2911772" cy="681808"/>
          </a:xfrm>
          <a:prstGeom prst="rect">
            <a:avLst/>
          </a:prstGeom>
        </p:spPr>
      </p:pic>
      <p:pic>
        <p:nvPicPr>
          <p:cNvPr id="13" name="그림 12" descr="8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44604" y="4802727"/>
            <a:ext cx="2911772" cy="745452"/>
          </a:xfrm>
          <a:prstGeom prst="rect">
            <a:avLst/>
          </a:prstGeom>
        </p:spPr>
      </p:pic>
      <p:pic>
        <p:nvPicPr>
          <p:cNvPr id="14" name="그림 13" descr="10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4604" y="5612815"/>
            <a:ext cx="2911772" cy="67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9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종묘제례 및 종묘제례악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(2001)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종묘에서 행하는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제향의식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92896"/>
            <a:ext cx="691276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18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sz="33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3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33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목 적 </a:t>
            </a:r>
            <a:endParaRPr lang="en-US" altLang="ko-KR" sz="33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1.  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코로나</a:t>
            </a: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19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로 지친 마음 문화유산으로 치유</a:t>
            </a:r>
            <a:endParaRPr lang="en-US" altLang="ko-KR" sz="2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2.  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대한민국의 숨은 매력을 알림</a:t>
            </a:r>
            <a:endParaRPr lang="en-US" altLang="ko-KR" sz="2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지지자</a:t>
            </a: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2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호지자</a:t>
            </a: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낙지자</a:t>
            </a:r>
            <a:endParaRPr lang="en-US" altLang="ko-KR" sz="2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3.  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매력적인 관광산업으로 내수를 살림</a:t>
            </a:r>
            <a:endParaRPr lang="en-US" altLang="ko-KR" sz="2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4.  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진정한 대한민국의 </a:t>
            </a:r>
            <a:r>
              <a:rPr lang="ko-KR" altLang="en-US" sz="2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즐길거리</a:t>
            </a:r>
            <a:r>
              <a:rPr lang="ko-KR" altLang="en-US" sz="2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제공</a:t>
            </a:r>
            <a:endParaRPr lang="en-US" altLang="ko-KR" sz="2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514350" indent="-514350">
              <a:buAutoNum type="arabicPeriod"/>
            </a:pPr>
            <a:endParaRPr lang="en-US" altLang="ko-KR" sz="2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             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문화유산 방문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켐페인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357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분야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정신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백제문화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소릿길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설화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왕가</a:t>
            </a: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1.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무형문화전시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체험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휴식과 관광 제공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3.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치유와 여가의 장소 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문화유산의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스토리텔링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축제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공연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화려한 볼거리로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다각적인 연결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방 법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1495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고창의 지리적 위치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자연경관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훌륭한 치유의 도구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고인돌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세계문화유산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-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갯벌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세계자연유산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등재신청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판소리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농악 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인류무형문화유산</a:t>
            </a:r>
            <a:endParaRPr lang="en-US" altLang="ko-KR" sz="2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운곡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람사르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습지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생물권보존지역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서해안지질공원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세계지질공원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등재신청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-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동학혁명기록물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세계기록유산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등재추진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축복의 땅 고창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!!!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0846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판소리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농악을 활용한 문화치유프로그램 개발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</a:p>
          <a:p>
            <a:pPr marL="0" indent="0">
              <a:buNone/>
            </a:pP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목표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: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건강하고 행복한 문화 도시 고창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목적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질병을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예방하고 치유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잘사는 고창  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필요성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코로나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19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같은 질병 시대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면역력과 자연치유력  향상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방법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듣기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부르기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체험하기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스토리텔링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융합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제안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생활속의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문화치유를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지향 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더불어 사는 공동체 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고창의 무형문화유산 판소리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농악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5960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800" dirty="0" smtClean="0"/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판소리와 농악은 최상의 궁합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조화</a:t>
            </a: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8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교육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아는 만큼 보이고 알면 사랑한다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농업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재미있는 농요로 일의 능률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노동의 힘듦을 감소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관광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재미있는 스토리텔링으로 감동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일자리창출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자신감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자존감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수익창출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경제의 활성화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지역사회 공헌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나눔과 봉사로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보람있는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삶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융합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다른 지역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다른 분야와의 만남으로 시너지 효과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개발전략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7450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2696" y="1124744"/>
            <a:ext cx="947990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농업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특산물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농작물 또는 가축들에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판소리나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농악을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들려줌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벼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복분자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소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장어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)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(</a:t>
            </a:r>
            <a:r>
              <a:rPr lang="ko-KR" altLang="en-US" sz="240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실험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누에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젖소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대추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오이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2)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농악체조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농악단의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리듬에 맞춘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일반인들의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생활체조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습지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산책공간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마을 숲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둘레길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3)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생활속의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문화유산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찾아가는 농악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직장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농사일터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4)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관광명소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직접 참여하고 체험하는 관광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우주의 어울림 소리 농악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부교감신경을 자극 우울증 효과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판소리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몸의 변비는 아래로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마음의 변비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화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는 판소리로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 안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710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35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세계유산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무형문화유산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융합하여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시너지효과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고부가가치의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고창만의 문화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컨텐츠개발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차산업혁명시대 쉽고 유익한 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문화치유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코로나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19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같은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질병을 예방하고 치유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치유를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넘어 수련 상실해가는 인간성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회복          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건강하고 행복한 고창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잘사는 고창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-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고창의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무형유산이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산업이나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외교의 도구로 세계를 향해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..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결 론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1697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69269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>
              <a:buNone/>
            </a:pP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 algn="ctr"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하늘이 내리신 축복의 땅 자랑스런 고창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</a:p>
          <a:p>
            <a:pPr marL="0" indent="0" algn="ctr"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더불어사는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행복한 고창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 algn="ctr"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자자대대손손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 algn="ctr"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번영을 축복 합니다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!!!</a:t>
            </a:r>
          </a:p>
          <a:p>
            <a:pPr algn="ctr">
              <a:buNone/>
            </a:pPr>
            <a:endParaRPr lang="en-US" altLang="ko-KR" sz="3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buNone/>
            </a:pPr>
            <a:r>
              <a:rPr lang="ko-KR" altLang="en-US" sz="3600" b="1" dirty="0" smtClean="0">
                <a:latin typeface="맑은 고딕" pitchFamily="50" charset="-127"/>
                <a:ea typeface="맑은 고딕" pitchFamily="50" charset="-127"/>
              </a:rPr>
              <a:t>감사합니다</a:t>
            </a:r>
            <a:endParaRPr lang="en-US" altLang="ko-KR" sz="3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고수의 장단에 맞추어 소리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아니리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너름새를 섞어가며 구연하는 일종의 솔로 오페라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판소리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(2003)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140967"/>
            <a:ext cx="7200800" cy="335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강릉단오제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(2005)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음력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일로 양기의 숫자가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두번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겹치는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수릿날의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전통을 계승한 축제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96952"/>
            <a:ext cx="7272808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5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노래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무용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음악이 삼위일체로 이루어진 한국 특유의 춤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강강술래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(2009)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08920"/>
            <a:ext cx="777686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8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남사당놀이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(2009)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전문적 유랑집단으로 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노래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음악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기예등을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통해 흥과 신명을 불어 넣어준다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7704856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4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영산재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(2009)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사람이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죽은지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49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일째 되는 날 지내는 제사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5"/>
            <a:ext cx="6984776" cy="32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9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제주칠머리당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영등굿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(2009)</a:t>
            </a:r>
            <a:endParaRPr lang="ko-KR" altLang="en-US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6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2936"/>
            <a:ext cx="7416824" cy="2808312"/>
          </a:xfrm>
          <a:prstGeom prst="rect">
            <a:avLst/>
          </a:prstGeom>
        </p:spPr>
      </p:pic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제주시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본향단인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칠머리당에서  마을의 평안과 풍요를 비는 굿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5484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15215</TotalTime>
  <Words>1192</Words>
  <Application>Microsoft Office PowerPoint</Application>
  <PresentationFormat>화면 슬라이드 쇼(4:3)</PresentationFormat>
  <Paragraphs>199</Paragraphs>
  <Slides>37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37</vt:i4>
      </vt:variant>
    </vt:vector>
  </HeadingPairs>
  <TitlesOfParts>
    <vt:vector size="48" baseType="lpstr">
      <vt:lpstr>Adobe 고딕 Std B</vt:lpstr>
      <vt:lpstr>HY견고딕</vt:lpstr>
      <vt:lpstr>HY견명조</vt:lpstr>
      <vt:lpstr>굴림</vt:lpstr>
      <vt:lpstr>맑은 고딕</vt:lpstr>
      <vt:lpstr>바탕</vt:lpstr>
      <vt:lpstr>Arial</vt:lpstr>
      <vt:lpstr>Georgia</vt:lpstr>
      <vt:lpstr>Wingdings</vt:lpstr>
      <vt:lpstr>디자인 사용자 지정</vt:lpstr>
      <vt:lpstr>고구려 벽화</vt:lpstr>
      <vt:lpstr>PowerPoint 프레젠테이션</vt:lpstr>
      <vt:lpstr>                                   순 서     </vt:lpstr>
      <vt:lpstr>종묘제례 및 종묘제례악(2001)</vt:lpstr>
      <vt:lpstr>판소리(2003)</vt:lpstr>
      <vt:lpstr>강릉단오제(2005)</vt:lpstr>
      <vt:lpstr>강강술래(2009)</vt:lpstr>
      <vt:lpstr>남사당놀이(2009)</vt:lpstr>
      <vt:lpstr>영산재(2009)</vt:lpstr>
      <vt:lpstr>제주칠머리당 영등굿(2009)</vt:lpstr>
      <vt:lpstr>처용무(2009)</vt:lpstr>
      <vt:lpstr>가곡(2010)</vt:lpstr>
      <vt:lpstr>대목장(2010)</vt:lpstr>
      <vt:lpstr>매사냥(2010)</vt:lpstr>
      <vt:lpstr>줄타기(2011)</vt:lpstr>
      <vt:lpstr>택견(2011)</vt:lpstr>
      <vt:lpstr>한산모시짜기(2011)</vt:lpstr>
      <vt:lpstr>김장문화(2013)</vt:lpstr>
      <vt:lpstr>농악(2014)</vt:lpstr>
      <vt:lpstr>줄다리기(2015)</vt:lpstr>
      <vt:lpstr>제주해녀문화(2016)</vt:lpstr>
      <vt:lpstr>씨름(2018)</vt:lpstr>
      <vt:lpstr>아리랑(2012)</vt:lpstr>
      <vt:lpstr>2. 세계무형문화유산 아리랑</vt:lpstr>
      <vt:lpstr>자연치유</vt:lpstr>
      <vt:lpstr>아리랑음악치유</vt:lpstr>
      <vt:lpstr>아리랑체조(내손을 약손으로)</vt:lpstr>
      <vt:lpstr>아리랑체조</vt:lpstr>
      <vt:lpstr>아리랑체조</vt:lpstr>
      <vt:lpstr>아리랑음악치유 효과</vt:lpstr>
      <vt:lpstr>3. 문화유산 방문 켐페인</vt:lpstr>
      <vt:lpstr>방 법</vt:lpstr>
      <vt:lpstr>       4. 축복의 땅 고창!!!</vt:lpstr>
      <vt:lpstr>고창의 무형문화유산 판소리. 농악</vt:lpstr>
      <vt:lpstr>개발전략</vt:lpstr>
      <vt:lpstr>제 안</vt:lpstr>
      <vt:lpstr>결 론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user</cp:lastModifiedBy>
  <cp:revision>1247</cp:revision>
  <dcterms:created xsi:type="dcterms:W3CDTF">2012-10-08T03:11:07Z</dcterms:created>
  <dcterms:modified xsi:type="dcterms:W3CDTF">2022-01-10T11:09:07Z</dcterms:modified>
</cp:coreProperties>
</file>