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421" r:id="rId5"/>
    <p:sldId id="422" r:id="rId6"/>
    <p:sldId id="424" r:id="rId7"/>
    <p:sldId id="381" r:id="rId8"/>
    <p:sldId id="400" r:id="rId9"/>
    <p:sldId id="418" r:id="rId10"/>
    <p:sldId id="405" r:id="rId11"/>
    <p:sldId id="407" r:id="rId12"/>
    <p:sldId id="402" r:id="rId13"/>
    <p:sldId id="412" r:id="rId14"/>
    <p:sldId id="411" r:id="rId15"/>
    <p:sldId id="403" r:id="rId16"/>
    <p:sldId id="404" r:id="rId17"/>
    <p:sldId id="425" r:id="rId18"/>
    <p:sldId id="398" r:id="rId19"/>
    <p:sldId id="370" r:id="rId20"/>
    <p:sldId id="353" r:id="rId21"/>
    <p:sldId id="354" r:id="rId22"/>
    <p:sldId id="355" r:id="rId23"/>
    <p:sldId id="328" r:id="rId24"/>
    <p:sldId id="358" r:id="rId25"/>
    <p:sldId id="337" r:id="rId26"/>
    <p:sldId id="377" r:id="rId27"/>
    <p:sldId id="352" r:id="rId28"/>
  </p:sldIdLst>
  <p:sldSz cx="9144000" cy="6858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67" autoAdjust="0"/>
    <p:restoredTop sz="94718" autoAdjust="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78A0DC17-3D12-48BC-8B5F-684E9AA68C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0F85BF4A-D76F-4CC2-9833-752D7B6B0F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37BEBBA-0ED8-46DA-88C1-826D9929EA11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6CBCA29-3487-4608-BF18-2215F54D1A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0421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&lt;1/33&gt;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65B472-8729-43FF-8418-F94B539CED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7F56D4-4EA1-4791-B074-95350D288B32}" type="datetimeFigureOut">
              <a:rPr lang="ko-KR" altLang="en-US" smtClean="0"/>
              <a:pPr/>
              <a:t>2016-03-03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altLang="ko-KR" dirty="0" smtClean="0"/>
              <a:t>1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1DECE-CFCF-4389-9084-AF3C84009100}" type="datetimeFigureOut">
              <a:rPr lang="ko-KR" altLang="en-US" smtClean="0"/>
              <a:pPr/>
              <a:t>2016-03-03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FF6EC-02DC-41AA-9EA7-B6CA0492B4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jpe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570166"/>
            <a:ext cx="835292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1000" b="1" dirty="0" smtClean="0">
              <a:solidFill>
                <a:srgbClr val="000000"/>
              </a:solidFill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4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4800" b="1" dirty="0" smtClean="0">
                <a:solidFill>
                  <a:srgbClr val="000000"/>
                </a:solidFill>
                <a:latin typeface="Adobe 고딕 Std B" pitchFamily="34" charset="-127"/>
                <a:ea typeface="Adobe 고딕 Std B" pitchFamily="34" charset="-127"/>
                <a:cs typeface="굴림" pitchFamily="50" charset="-127"/>
              </a:rPr>
              <a:t>아리랑 음악치유</a:t>
            </a:r>
            <a:endParaRPr kumimoji="1" lang="en-US" altLang="ko-KR" sz="4800" b="1" dirty="0" smtClean="0">
              <a:solidFill>
                <a:srgbClr val="000000"/>
              </a:solidFill>
              <a:latin typeface="Adobe 고딕 Std B" pitchFamily="34" charset="-127"/>
              <a:ea typeface="Adobe 고딕 Std B" pitchFamily="34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48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Arirang</a:t>
            </a:r>
            <a:r>
              <a:rPr kumimoji="1" lang="en-US" altLang="ko-KR" sz="48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 Music Therapy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- 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아리랑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k 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체조 중심으로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 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-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 </a:t>
            </a:r>
            <a:endParaRPr kumimoji="1" lang="en-US" altLang="ko-KR" sz="24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  </a:t>
            </a:r>
            <a:endParaRPr kumimoji="1" lang="ko-KR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dirty="0" smtClean="0"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국제신학대학원대학교</a:t>
            </a:r>
            <a:endParaRPr kumimoji="1" lang="en-US" altLang="ko-KR" sz="2400" b="1" dirty="0" smtClean="0">
              <a:latin typeface="맑은 고딕" pitchFamily="50" charset="-127"/>
              <a:ea typeface="맑은 고딕" pitchFamily="50" charset="-127"/>
              <a:cs typeface="굴림" pitchFamily="50" charset="-127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유명옥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5-1 </a:t>
            </a:r>
            <a:r>
              <a:rPr lang="ko-KR" altLang="en-US" sz="3600" dirty="0" err="1" smtClean="0">
                <a:latin typeface="Adobe 고딕 Std B" pitchFamily="34" charset="-127"/>
                <a:ea typeface="Adobe 고딕 Std B" pitchFamily="34" charset="-127"/>
              </a:rPr>
              <a:t>율창시원설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秋江寂寞漁龍冷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200" dirty="0" err="1" smtClean="0">
                <a:latin typeface="Adobe 고딕 Std B" pitchFamily="34" charset="-127"/>
                <a:ea typeface="Adobe 고딕 Std B" pitchFamily="34" charset="-127"/>
              </a:rPr>
              <a:t>추강적막어룡냉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endParaRPr lang="ko-KR" altLang="en-US" dirty="0" smtClean="0">
              <a:latin typeface="Adobe 고딕 Std B" pitchFamily="34" charset="-127"/>
              <a:ea typeface="Adobe 고딕 Std B" pitchFamily="34" charset="-127"/>
            </a:endParaRPr>
          </a:p>
          <a:p>
            <a:pPr fontAlgn="base"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人在西風仲宣褸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200" dirty="0" err="1" smtClean="0">
                <a:latin typeface="Adobe 고딕 Std B" pitchFamily="34" charset="-127"/>
                <a:ea typeface="Adobe 고딕 Std B" pitchFamily="34" charset="-127"/>
              </a:rPr>
              <a:t>인재서풍중선루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endParaRPr lang="ko-KR" altLang="en-US" dirty="0" smtClean="0">
              <a:latin typeface="Adobe 고딕 Std B" pitchFamily="34" charset="-127"/>
              <a:ea typeface="Adobe 고딕 Std B" pitchFamily="34" charset="-127"/>
            </a:endParaRPr>
          </a:p>
          <a:p>
            <a:pPr fontAlgn="base"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梅花萬國聽暮笛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200" dirty="0" err="1" smtClean="0">
                <a:latin typeface="Adobe 고딕 Std B" pitchFamily="34" charset="-127"/>
                <a:ea typeface="Adobe 고딕 Std B" pitchFamily="34" charset="-127"/>
              </a:rPr>
              <a:t>매화만국청모적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endParaRPr lang="ko-KR" altLang="en-US" dirty="0" smtClean="0">
              <a:latin typeface="Adobe 고딕 Std B" pitchFamily="34" charset="-127"/>
              <a:ea typeface="Adobe 고딕 Std B" pitchFamily="34" charset="-127"/>
            </a:endParaRPr>
          </a:p>
          <a:p>
            <a:pPr fontAlgn="base"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挑竹殘年隨白鷗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200" dirty="0" err="1" smtClean="0">
                <a:latin typeface="Adobe 고딕 Std B" pitchFamily="34" charset="-127"/>
                <a:ea typeface="Adobe 고딕 Std B" pitchFamily="34" charset="-127"/>
              </a:rPr>
              <a:t>도죽잔년수백구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 fontAlgn="base">
              <a:buNone/>
            </a:pPr>
            <a:endParaRPr lang="ko-KR" altLang="en-US" dirty="0" smtClean="0">
              <a:latin typeface="Adobe 고딕 Std B" pitchFamily="34" charset="-127"/>
              <a:ea typeface="Adobe 고딕 Std B" pitchFamily="34" charset="-127"/>
            </a:endParaRPr>
          </a:p>
          <a:p>
            <a:pPr fontAlgn="base">
              <a:buNone/>
            </a:pP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 가을의 강이 적막하여 </a:t>
            </a:r>
            <a:r>
              <a:rPr lang="ko-KR" altLang="en-US" sz="2200" dirty="0" err="1" smtClean="0">
                <a:latin typeface="Adobe 고딕 Std B" pitchFamily="34" charset="-127"/>
                <a:ea typeface="Adobe 고딕 Std B" pitchFamily="34" charset="-127"/>
              </a:rPr>
              <a:t>어룡조차</a:t>
            </a: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차게 보이고</a:t>
            </a:r>
            <a:endParaRPr lang="en-US" altLang="ko-KR" sz="2200" dirty="0" smtClean="0">
              <a:latin typeface="Adobe 고딕 Std B" pitchFamily="34" charset="-127"/>
              <a:ea typeface="Adobe 고딕 Std B" pitchFamily="34" charset="-127"/>
            </a:endParaRPr>
          </a:p>
          <a:p>
            <a:pPr fontAlgn="base">
              <a:buNone/>
            </a:pP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 사람은 서풍이 부는 </a:t>
            </a:r>
            <a:r>
              <a:rPr lang="ko-KR" altLang="en-US" sz="2200" dirty="0" err="1" smtClean="0">
                <a:latin typeface="Adobe 고딕 Std B" pitchFamily="34" charset="-127"/>
                <a:ea typeface="Adobe 고딕 Std B" pitchFamily="34" charset="-127"/>
              </a:rPr>
              <a:t>중선루에</a:t>
            </a: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서 있도다</a:t>
            </a:r>
          </a:p>
          <a:p>
            <a:pPr fontAlgn="base">
              <a:buNone/>
            </a:pP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 온 나라의 매화는 만발 하였는데 늦은 저녁 나절 들려오는 </a:t>
            </a:r>
          </a:p>
          <a:p>
            <a:pPr fontAlgn="base">
              <a:buNone/>
            </a:pP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 피리소리 들으며 얼마 남지 않은 인생 대나무 지팡이를 짚고 </a:t>
            </a:r>
          </a:p>
          <a:p>
            <a:pPr fontAlgn="base">
              <a:buNone/>
            </a:pPr>
            <a:r>
              <a:rPr lang="ko-KR" altLang="en-US" sz="2200" dirty="0" smtClean="0">
                <a:latin typeface="Adobe 고딕 Std B" pitchFamily="34" charset="-127"/>
                <a:ea typeface="Adobe 고딕 Std B" pitchFamily="34" charset="-127"/>
              </a:rPr>
              <a:t>  나르는 갈매기를 벗삼아 세월을 보내는구나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6.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아리랑의 종류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권역별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분류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민요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</a:p>
          <a:p>
            <a:pPr>
              <a:buNone/>
            </a:pP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서울경기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호남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영남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동부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),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서도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이북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),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제주도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</a:p>
          <a:p>
            <a:pPr>
              <a:buNone/>
            </a:pP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- 4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대아리랑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서울경기아리랑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진도아리랑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밀양아리랑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정선아리랑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</a:p>
          <a:p>
            <a:pPr>
              <a:buNone/>
            </a:pP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종류 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: 2015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년 문경시와 아리랑 수집가  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25,000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여수   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             10,068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수 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(120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명 서예가 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500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일 한글로 기록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    구 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임진왜란아리랑 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병자호란아리랑 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거꾸로아리랑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   사할린아리랑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하와이망명아리랑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밟아도아리랑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영화아리랑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헐버트아리랑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독립군아리랑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광복군아리랑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선교아리랑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종두가아리랑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문자보급가아리랑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애국가아리랑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명성왕후아리랑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월드컵아리랑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 </a:t>
            </a:r>
            <a:endParaRPr lang="ko-KR" altLang="en-US" sz="2000" dirty="0">
              <a:latin typeface="Adobe 고딕 Std B" pitchFamily="34" charset="-127"/>
              <a:ea typeface="Adobe 고딕 Std B" pitchFamily="34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      6-1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선교아리랑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헐버트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박사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구한말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선교사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고종의 특사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                              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조선인은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즉흥시의 명수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                               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외국인묘지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명예서울시민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 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- 1886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년 미국에 어머니에게 보낸 편지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감동적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베란다에  앉아 아이들이 부르는 아리랑을 채보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근대기록유산지정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문화재청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-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아리랑은  우리나라 최초의 서양식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악보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(Korea Vocal Music)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아리랑은 선교의 가교역할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      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6-2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아리랑찬송가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700" dirty="0" smtClean="0"/>
              <a:t>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미국연합장로</a:t>
            </a:r>
            <a:r>
              <a:rPr lang="en-US" altLang="ko-KR" sz="2700" dirty="0" smtClean="0"/>
              <a:t>)</a:t>
            </a:r>
            <a:endParaRPr lang="ko-KR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9371616" descr="EMB0000127873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4481335" cy="3452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  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7.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아리랑고개 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실제로 존재하는 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땅위의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 고개가 아닌 추상적인 고개</a:t>
            </a:r>
            <a:endParaRPr lang="en-US" altLang="ko-KR" sz="28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어렵던 시절의 보릿고개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-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조국을 빼앗기고 만주 등지로 이민을 가던 고개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일제강점기에 독립을 위해 싸우며 마음을 달래던 고개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-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강제이주를 당해서 추운 겨울을 넘기던 죽음의 고개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독일의 광부로 간호사로 조국의 근대화의 밀알이 되었던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   언니 오빠들의 희망의 고개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-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청춘을 바쳐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논밭팔아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자식 뒷바라지하던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우리부모님들의꿈과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희망의 고개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-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금모으기를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해가며 넘었던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서슬퍼렇던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IMF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금융위기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</a:p>
          <a:p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endParaRPr lang="ko-KR" altLang="en-US" sz="2400" dirty="0">
              <a:latin typeface="Adobe 고딕 Std B" pitchFamily="34" charset="-127"/>
              <a:ea typeface="Adobe 고딕 Std B" pitchFamily="34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7-1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인생의 아리랑고개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넘어가면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남이 되고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돌아오면 임이 되는 만남과 헤어짐의 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   고개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경제용어의 손익분기점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군사분계선 같은 한계선이나 고비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외국의 원조를  받던 나라에서 주는 나라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그 고개는 넘어가야 하는 고개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또 넘지 말아야 하는 고개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경계성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건강인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우리 몸의 건강 위험수위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.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혈압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(120/80),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비만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(25)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등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8.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아리랑음악치유프로그램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-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아리랑노래부르기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아리랑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k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체조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준비운동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폴모리아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경음악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지압아리랑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서울아리랑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맛사지아리랑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해주아리랑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 두드리기 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밀양아리랑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스트레칭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강원도아리랑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관절돌리기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진도아리랑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 유산소운동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연평도아리랑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endParaRPr lang="ko-KR" altLang="en-US" dirty="0">
              <a:latin typeface="Adobe 고딕 Std B" pitchFamily="34" charset="-127"/>
              <a:ea typeface="Adobe 고딕 Std B" pitchFamily="34" charset="-12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8-2 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아리랑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k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체조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복부지압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명치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상행결장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횡행결장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하행결장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방광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복부맛사지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배꼽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소장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오른쪽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간담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왼쪽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비위장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                  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위쪽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위장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아래쪽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방광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옆구리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췌장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두드리기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단전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신장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심장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폐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손등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손목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팔꿈치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겨드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  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           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랑이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팔안쪽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손목안쪽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손바닥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엉덩이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다리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               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경락의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유주방향으로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스트레칭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목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어깨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팔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허리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등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배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다리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                   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근육 늘이기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관절돌리기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목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어깨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주관절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손목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허리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무릎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발목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유산소운동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빠른리듬에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맞추어 동작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endParaRPr lang="ko-KR" altLang="en-US" dirty="0">
              <a:latin typeface="Adobe 고딕 Std B" pitchFamily="34" charset="-127"/>
              <a:ea typeface="Adobe 고딕 Std B" pitchFamily="34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Autofit/>
          </a:bodyPr>
          <a:lstStyle/>
          <a:p>
            <a:r>
              <a:rPr lang="ko-KR" altLang="en-US" sz="2400" b="1" dirty="0" smtClean="0"/>
              <a:t>                                아리랑체조 </a:t>
            </a:r>
            <a:r>
              <a:rPr lang="ko-KR" altLang="en-US" sz="2400" b="1" dirty="0" err="1" smtClean="0"/>
              <a:t>품새</a:t>
            </a:r>
            <a:r>
              <a:rPr lang="ko-KR" altLang="en-US" sz="2400" b="1" dirty="0" smtClean="0"/>
              <a:t> 구성표</a:t>
            </a:r>
            <a:endParaRPr lang="ko-KR" altLang="en-US" sz="2400" b="1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714348" y="507417"/>
          <a:ext cx="7786742" cy="6064847"/>
        </p:xfrm>
        <a:graphic>
          <a:graphicData uri="http://schemas.openxmlformats.org/drawingml/2006/table">
            <a:tbl>
              <a:tblPr/>
              <a:tblGrid>
                <a:gridCol w="541686"/>
                <a:gridCol w="1218794"/>
                <a:gridCol w="1015662"/>
                <a:gridCol w="1421926"/>
                <a:gridCol w="1151084"/>
                <a:gridCol w="947952"/>
                <a:gridCol w="1489638"/>
              </a:tblGrid>
              <a:tr h="266125">
                <a:tc gridSpan="7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45513" marR="45513" marT="12583" marB="125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8537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품새</a:t>
                      </a:r>
                      <a:endParaRPr lang="en-US" altLang="ko-KR" sz="1200" b="1" kern="0" spc="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순서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품새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이름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품새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동작명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아리랑</a:t>
                      </a: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가사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      장단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품새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구성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장단 수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시간</a:t>
                      </a: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30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아리랑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부르기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노래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     아리랑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곡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 세마치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엇모리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소리수련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약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20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분 </a:t>
                      </a:r>
                      <a:endParaRPr lang="en-US" altLang="ko-KR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619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준비운동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몸풀기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폴모리아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연주 경음악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세마치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유연성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48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장단</a:t>
                      </a:r>
                      <a:endParaRPr lang="en-US" sz="1400" b="1" kern="0" spc="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(2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분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30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45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아리랑기공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지압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본아리랑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세마치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누르기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40(2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분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8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아리랑운기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운기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해주아리랑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세마치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돌리기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56(2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분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8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아리랑통기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통기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밀양아리랑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세마치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두드리기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56(2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분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619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아리랑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스트레칭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스트레칭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강원도아리랑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엇모리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늘이기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36(2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분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619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아리랑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관절돌리기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관절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돌리기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진도아리랑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세마치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관절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돌리기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88(3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분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070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유산소운동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민첩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,  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평형</a:t>
                      </a:r>
                      <a:endParaRPr lang="en-US" altLang="ko-KR" sz="1400" b="1" kern="0" spc="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근력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연평도난봉가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물허벅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장단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체조</a:t>
                      </a: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176(4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분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18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동작</a:t>
                      </a:r>
                      <a:endParaRPr lang="en-US" sz="1400" b="1" kern="0" spc="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45513" marR="45513" marT="12583" marB="1258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-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1560" y="1412776"/>
          <a:ext cx="7704856" cy="52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1728192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몸 풀기</a:t>
                      </a:r>
                    </a:p>
                    <a:p>
                      <a:pPr algn="ctr" fontAlgn="base"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준비운동 중에서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양손 들기</a:t>
                      </a:r>
                    </a:p>
                    <a:p>
                      <a:pPr algn="ctr" fontAlgn="base"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준비운동 중에서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latinLnBrk="1"/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명치지압 하기</a:t>
                      </a:r>
                    </a:p>
                    <a:p>
                      <a:pPr algn="ctr" fontAlgn="base"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아리랑지압 중에서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복부돌리기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마사지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아리랑운기</a:t>
                      </a:r>
                      <a:r>
                        <a:rPr kumimoji="0" lang="ko-KR" altLang="en-US" sz="1400" b="1" kern="1200" baseline="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중에서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아랫배 두드리기</a:t>
                      </a:r>
                    </a:p>
                    <a:p>
                      <a:pPr algn="ctr" fontAlgn="base"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아리랑통기 중에서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옆구리 늘리기</a:t>
                      </a:r>
                    </a:p>
                    <a:p>
                      <a:pPr algn="ctr" fontAlgn="base"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아리랑스트레칭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중에서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latinLnBrk="1"/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어깨 돌리기</a:t>
                      </a:r>
                    </a:p>
                    <a:p>
                      <a:pPr algn="ctr" fontAlgn="base"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아리랑관절돌리기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중에서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latinLnBrk="1"/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숨쉬기</a:t>
                      </a:r>
                    </a:p>
                    <a:p>
                      <a:pPr algn="ctr" fontAlgn="base"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마무리에서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         아리랑체조 기본 </a:t>
            </a:r>
            <a:r>
              <a:rPr lang="ko-KR" altLang="en-US" sz="3200" b="1" dirty="0" err="1" smtClean="0">
                <a:latin typeface="맑은 고딕" pitchFamily="50" charset="-127"/>
                <a:ea typeface="맑은 고딕" pitchFamily="50" charset="-127"/>
              </a:rPr>
              <a:t>행공도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(1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부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32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" name="그림 4" descr="몸풀기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484784"/>
            <a:ext cx="1019175" cy="1419225"/>
          </a:xfrm>
          <a:prstGeom prst="rect">
            <a:avLst/>
          </a:prstGeom>
        </p:spPr>
      </p:pic>
      <p:pic>
        <p:nvPicPr>
          <p:cNvPr id="6" name="그림 5" descr="양손들기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439044"/>
            <a:ext cx="952500" cy="1485900"/>
          </a:xfrm>
          <a:prstGeom prst="rect">
            <a:avLst/>
          </a:prstGeom>
        </p:spPr>
      </p:pic>
      <p:pic>
        <p:nvPicPr>
          <p:cNvPr id="7" name="그림 6" descr="명치지압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484784"/>
            <a:ext cx="857250" cy="1476375"/>
          </a:xfrm>
          <a:prstGeom prst="rect">
            <a:avLst/>
          </a:prstGeom>
        </p:spPr>
      </p:pic>
      <p:pic>
        <p:nvPicPr>
          <p:cNvPr id="9" name="그림 8" descr="복부돌리기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1484784"/>
            <a:ext cx="866775" cy="1485900"/>
          </a:xfrm>
          <a:prstGeom prst="rect">
            <a:avLst/>
          </a:prstGeom>
        </p:spPr>
      </p:pic>
      <p:pic>
        <p:nvPicPr>
          <p:cNvPr id="10" name="그림 9" descr="숨쉬기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32240" y="4077072"/>
            <a:ext cx="1257300" cy="1466850"/>
          </a:xfrm>
          <a:prstGeom prst="rect">
            <a:avLst/>
          </a:prstGeom>
        </p:spPr>
      </p:pic>
      <p:pic>
        <p:nvPicPr>
          <p:cNvPr id="11" name="그림 10" descr="아랫배두드리기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9592" y="3915229"/>
            <a:ext cx="1368152" cy="1784144"/>
          </a:xfrm>
          <a:prstGeom prst="rect">
            <a:avLst/>
          </a:prstGeom>
        </p:spPr>
      </p:pic>
      <p:pic>
        <p:nvPicPr>
          <p:cNvPr id="13" name="그림 12" descr="어깨돌리기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7343" y="4005064"/>
            <a:ext cx="1266825" cy="1619250"/>
          </a:xfrm>
          <a:prstGeom prst="rect">
            <a:avLst/>
          </a:prstGeom>
        </p:spPr>
      </p:pic>
      <p:pic>
        <p:nvPicPr>
          <p:cNvPr id="14" name="그림 13" descr="옆구리늘리기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20752" y="3933056"/>
            <a:ext cx="1219200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72582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ko-KR" altLang="en-US" sz="4800" b="1" dirty="0" smtClean="0">
                <a:latin typeface="맑은 고딕" pitchFamily="50" charset="-127"/>
                <a:ea typeface="맑은 고딕" pitchFamily="50" charset="-127"/>
              </a:rPr>
              <a:t>               목   차</a:t>
            </a:r>
            <a:endParaRPr lang="ko-KR" altLang="en-US" sz="4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59632" y="1224136"/>
            <a:ext cx="7098582" cy="45623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1.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 자연치유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2. 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음악치유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3. 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아리랑음악치유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4. 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아리랑의 뜻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5. 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아리랑의 시원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6. 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아리랑의 종류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7. 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아리랑고개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8. 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아리랑음악치유 프로그램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r>
              <a:rPr lang="en-US" altLang="ko-KR" sz="2400" b="1" dirty="0" smtClean="0">
                <a:latin typeface="나눔고딕 ExtraBold" pitchFamily="50" charset="-127"/>
                <a:ea typeface="나눔고딕 ExtraBold" pitchFamily="50" charset="-127"/>
              </a:rPr>
              <a:t>9. </a:t>
            </a:r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결론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>
              <a:buNone/>
            </a:pPr>
            <a:endParaRPr lang="en-US" altLang="ko-KR" sz="32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sz="32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1560" y="1412776"/>
          <a:ext cx="7704856" cy="4892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84176"/>
                <a:gridCol w="1584176"/>
                <a:gridCol w="1584176"/>
                <a:gridCol w="1440160"/>
              </a:tblGrid>
              <a:tr h="1728192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222">
                <a:tc>
                  <a:txBody>
                    <a:bodyPr/>
                    <a:lstStyle/>
                    <a:p>
                      <a:pPr algn="ctr" fontAlgn="base" latinLnBrk="1"/>
                      <a:endParaRPr kumimoji="0" lang="en-US" altLang="ko-KR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골반빼기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4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허리틀기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endParaRPr kumimoji="0" lang="en-US" altLang="ko-KR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상하로 팔 올리기</a:t>
                      </a:r>
                      <a:endParaRPr kumimoji="0" lang="ko-KR" altLang="en-US" sz="1400" b="1" kern="1200" dirty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endParaRPr kumimoji="0" lang="en-US" altLang="ko-KR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팔 앞뒤로 하기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endParaRPr kumimoji="0" lang="en-US" altLang="ko-KR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한팔씩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접기</a:t>
                      </a:r>
                      <a:endParaRPr kumimoji="0" lang="en-US" altLang="ko-KR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022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팔 접었다 펴기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양팔 앞뒤로 </a:t>
                      </a:r>
                      <a:endParaRPr lang="en-US" altLang="ko-KR" sz="14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돌리기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양팔 옆으로 </a:t>
                      </a:r>
                      <a:endParaRPr lang="en-US" altLang="ko-KR" sz="14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돌리기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허리 젖히기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옆구리 늘이기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        아리랑체조 기본 </a:t>
            </a:r>
            <a:r>
              <a:rPr lang="ko-KR" altLang="en-US" sz="3200" b="1" dirty="0" err="1" smtClean="0">
                <a:latin typeface="맑은 고딕" pitchFamily="50" charset="-127"/>
                <a:ea typeface="맑은 고딕" pitchFamily="50" charset="-127"/>
              </a:rPr>
              <a:t>행공도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(2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부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32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2" name="그림 11" descr="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628800"/>
            <a:ext cx="1333500" cy="1333500"/>
          </a:xfrm>
          <a:prstGeom prst="rect">
            <a:avLst/>
          </a:prstGeom>
        </p:spPr>
      </p:pic>
      <p:pic>
        <p:nvPicPr>
          <p:cNvPr id="15" name="그림 14" descr="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628800"/>
            <a:ext cx="1381125" cy="1381125"/>
          </a:xfrm>
          <a:prstGeom prst="rect">
            <a:avLst/>
          </a:prstGeom>
        </p:spPr>
      </p:pic>
      <p:pic>
        <p:nvPicPr>
          <p:cNvPr id="16" name="그림 15" descr="5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1772816"/>
            <a:ext cx="819150" cy="1190625"/>
          </a:xfrm>
          <a:prstGeom prst="rect">
            <a:avLst/>
          </a:prstGeom>
        </p:spPr>
      </p:pic>
      <p:pic>
        <p:nvPicPr>
          <p:cNvPr id="17" name="그림 16" descr="6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4071942"/>
            <a:ext cx="857256" cy="1143008"/>
          </a:xfrm>
          <a:prstGeom prst="rect">
            <a:avLst/>
          </a:prstGeom>
        </p:spPr>
      </p:pic>
      <p:pic>
        <p:nvPicPr>
          <p:cNvPr id="18" name="그림 17" descr="7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99792" y="4077072"/>
            <a:ext cx="704850" cy="1228725"/>
          </a:xfrm>
          <a:prstGeom prst="rect">
            <a:avLst/>
          </a:prstGeom>
        </p:spPr>
      </p:pic>
      <p:pic>
        <p:nvPicPr>
          <p:cNvPr id="19" name="그림 18" descr="8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67944" y="4221088"/>
            <a:ext cx="742950" cy="1123950"/>
          </a:xfrm>
          <a:prstGeom prst="rect">
            <a:avLst/>
          </a:prstGeom>
        </p:spPr>
      </p:pic>
      <p:pic>
        <p:nvPicPr>
          <p:cNvPr id="20" name="그림 19" descr="9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80112" y="4149080"/>
            <a:ext cx="1152525" cy="1295400"/>
          </a:xfrm>
          <a:prstGeom prst="rect">
            <a:avLst/>
          </a:prstGeom>
        </p:spPr>
      </p:pic>
      <p:pic>
        <p:nvPicPr>
          <p:cNvPr id="21" name="그림 20" descr="10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20272" y="4149080"/>
            <a:ext cx="1190625" cy="1190625"/>
          </a:xfrm>
          <a:prstGeom prst="rect">
            <a:avLst/>
          </a:prstGeom>
        </p:spPr>
      </p:pic>
      <p:pic>
        <p:nvPicPr>
          <p:cNvPr id="31" name="그림 30" descr="noname01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3568" y="1484784"/>
            <a:ext cx="1428750" cy="1381125"/>
          </a:xfrm>
          <a:prstGeom prst="rect">
            <a:avLst/>
          </a:prstGeom>
        </p:spPr>
      </p:pic>
      <p:pic>
        <p:nvPicPr>
          <p:cNvPr id="32" name="그림 31" descr="ㄹㄹㄹㄹㄹ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628800"/>
            <a:ext cx="138112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1560" y="1412776"/>
          <a:ext cx="7704856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84176"/>
                <a:gridCol w="1584176"/>
                <a:gridCol w="1584176"/>
                <a:gridCol w="1440160"/>
              </a:tblGrid>
              <a:tr h="1728192"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허리굽혀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팔펴기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무릎굽혔다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펴기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한쪽 </a:t>
                      </a:r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무릎펴기</a:t>
                      </a:r>
                      <a:endParaRPr kumimoji="0" lang="ko-KR" altLang="en-US" sz="1400" b="1" kern="1200" dirty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팔펴고</a:t>
                      </a:r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다리들기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팔</a:t>
                      </a:r>
                      <a:r>
                        <a:rPr kumimoji="0" lang="ko-KR" altLang="en-US" sz="1400" b="1" kern="1200" baseline="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손뼉치고 </a:t>
                      </a:r>
                      <a:endParaRPr kumimoji="0" lang="en-US" altLang="ko-KR" sz="1400" b="1" kern="1200" baseline="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kumimoji="0" lang="ko-KR" altLang="en-US" sz="1400" b="1" kern="1200" baseline="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다리들어올리기</a:t>
                      </a:r>
                      <a:endParaRPr kumimoji="0" lang="ko-KR" altLang="en-US" sz="1400" b="1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양손모아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뒤로 돌아오기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옆으로 숙여 </a:t>
                      </a:r>
                      <a:endParaRPr lang="en-US" altLang="ko-KR" sz="14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팔내리기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양손 </a:t>
                      </a:r>
                      <a:r>
                        <a:rPr lang="ko-KR" altLang="en-US" sz="14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모아걷기</a:t>
                      </a:r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kumimoji="0" lang="ko-KR" altLang="en-US" sz="1400" b="1" kern="1200" dirty="0" smtClean="0">
                          <a:solidFill>
                            <a:schemeClr val="dk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마무리 호흡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endParaRPr kumimoji="0" lang="ko-KR" altLang="en-US" sz="1400" kern="1200" dirty="0" smtClean="0">
                        <a:solidFill>
                          <a:schemeClr val="dk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       아리랑체조 기본 </a:t>
            </a:r>
            <a:r>
              <a:rPr lang="ko-KR" altLang="en-US" sz="3200" b="1" dirty="0" err="1" smtClean="0">
                <a:latin typeface="맑은 고딕" pitchFamily="50" charset="-127"/>
                <a:ea typeface="맑은 고딕" pitchFamily="50" charset="-127"/>
              </a:rPr>
              <a:t>행공도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(2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부</a:t>
            </a:r>
            <a:r>
              <a:rPr lang="en-US" altLang="ko-KR" sz="3200" b="1" dirty="0" smtClean="0">
                <a:latin typeface="맑은 고딕" pitchFamily="50" charset="-127"/>
                <a:ea typeface="맑은 고딕" pitchFamily="50" charset="-127"/>
              </a:rPr>
              <a:t>) </a:t>
            </a:r>
            <a:endParaRPr lang="ko-KR" altLang="en-US" sz="32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" name="그림 4" descr="1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1171575" cy="1171575"/>
          </a:xfrm>
          <a:prstGeom prst="rect">
            <a:avLst/>
          </a:prstGeom>
        </p:spPr>
      </p:pic>
      <p:pic>
        <p:nvPicPr>
          <p:cNvPr id="6" name="그림 5" descr="1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628800"/>
            <a:ext cx="1114425" cy="1285875"/>
          </a:xfrm>
          <a:prstGeom prst="rect">
            <a:avLst/>
          </a:prstGeom>
        </p:spPr>
      </p:pic>
      <p:pic>
        <p:nvPicPr>
          <p:cNvPr id="7" name="그림 6" descr="1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1484784"/>
            <a:ext cx="1080120" cy="1573970"/>
          </a:xfrm>
          <a:prstGeom prst="rect">
            <a:avLst/>
          </a:prstGeom>
        </p:spPr>
      </p:pic>
      <p:pic>
        <p:nvPicPr>
          <p:cNvPr id="8" name="그림 7" descr="1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08104" y="1484784"/>
            <a:ext cx="1166999" cy="1512168"/>
          </a:xfrm>
          <a:prstGeom prst="rect">
            <a:avLst/>
          </a:prstGeom>
        </p:spPr>
      </p:pic>
      <p:pic>
        <p:nvPicPr>
          <p:cNvPr id="9" name="그림 8" descr="15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8264" y="1556792"/>
            <a:ext cx="1257300" cy="1543050"/>
          </a:xfrm>
          <a:prstGeom prst="rect">
            <a:avLst/>
          </a:prstGeom>
        </p:spPr>
      </p:pic>
      <p:pic>
        <p:nvPicPr>
          <p:cNvPr id="10" name="그림 9" descr="16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4005064"/>
            <a:ext cx="1133475" cy="1438275"/>
          </a:xfrm>
          <a:prstGeom prst="rect">
            <a:avLst/>
          </a:prstGeom>
        </p:spPr>
      </p:pic>
      <p:pic>
        <p:nvPicPr>
          <p:cNvPr id="11" name="그림 10" descr="17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39752" y="4149080"/>
            <a:ext cx="1285875" cy="1285875"/>
          </a:xfrm>
          <a:prstGeom prst="rect">
            <a:avLst/>
          </a:prstGeom>
        </p:spPr>
      </p:pic>
      <p:pic>
        <p:nvPicPr>
          <p:cNvPr id="12" name="그림 11" descr="18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51920" y="4221088"/>
            <a:ext cx="1228725" cy="1228725"/>
          </a:xfrm>
          <a:prstGeom prst="rect">
            <a:avLst/>
          </a:prstGeom>
        </p:spPr>
      </p:pic>
      <p:pic>
        <p:nvPicPr>
          <p:cNvPr id="13" name="그림 12" descr="19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436096" y="4149080"/>
            <a:ext cx="1285875" cy="1285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2600" b="1" dirty="0" smtClean="0">
                <a:latin typeface="맑은 고딕" pitchFamily="50" charset="-127"/>
                <a:ea typeface="맑은 고딕" pitchFamily="50" charset="-127"/>
              </a:rPr>
              <a:t>노래를 부르기 전과 부르는 중의 자율신경균형도 견본</a:t>
            </a:r>
            <a:endParaRPr lang="ko-KR" altLang="en-US" sz="26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827584" y="1700808"/>
          <a:ext cx="6624737" cy="3813093"/>
        </p:xfrm>
        <a:graphic>
          <a:graphicData uri="http://schemas.openxmlformats.org/drawingml/2006/table">
            <a:tbl>
              <a:tblPr/>
              <a:tblGrid>
                <a:gridCol w="3240361"/>
                <a:gridCol w="3384376"/>
              </a:tblGrid>
              <a:tr h="162814"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62814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노래를 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부르기전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자율신경 균형도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노래를 부르는 중의 자율신경 균형도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75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78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2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그림 14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3221" y="2399922"/>
            <a:ext cx="2352675" cy="390525"/>
          </a:xfrm>
          <a:prstGeom prst="rect">
            <a:avLst/>
          </a:prstGeom>
        </p:spPr>
      </p:pic>
      <p:pic>
        <p:nvPicPr>
          <p:cNvPr id="16" name="그림 15" descr="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1" y="2369437"/>
            <a:ext cx="2352675" cy="390525"/>
          </a:xfrm>
          <a:prstGeom prst="rect">
            <a:avLst/>
          </a:prstGeom>
        </p:spPr>
      </p:pic>
      <p:pic>
        <p:nvPicPr>
          <p:cNvPr id="17" name="그림 16" descr="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2996952"/>
            <a:ext cx="2352675" cy="485775"/>
          </a:xfrm>
          <a:prstGeom prst="rect">
            <a:avLst/>
          </a:prstGeom>
        </p:spPr>
      </p:pic>
      <p:pic>
        <p:nvPicPr>
          <p:cNvPr id="18" name="그림 17" descr="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3" y="2955020"/>
            <a:ext cx="2352675" cy="466725"/>
          </a:xfrm>
          <a:prstGeom prst="rect">
            <a:avLst/>
          </a:prstGeom>
        </p:spPr>
      </p:pic>
      <p:pic>
        <p:nvPicPr>
          <p:cNvPr id="19" name="그림 18" descr="5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11213" y="3672830"/>
            <a:ext cx="2352675" cy="476250"/>
          </a:xfrm>
          <a:prstGeom prst="rect">
            <a:avLst/>
          </a:prstGeom>
        </p:spPr>
      </p:pic>
      <p:pic>
        <p:nvPicPr>
          <p:cNvPr id="20" name="그림 19" descr="6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9992" y="3603092"/>
            <a:ext cx="2352675" cy="485775"/>
          </a:xfrm>
          <a:prstGeom prst="rect">
            <a:avLst/>
          </a:prstGeom>
        </p:spPr>
      </p:pic>
      <p:pic>
        <p:nvPicPr>
          <p:cNvPr id="21" name="그림 20" descr="7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39205" y="4293096"/>
            <a:ext cx="2352675" cy="466725"/>
          </a:xfrm>
          <a:prstGeom prst="rect">
            <a:avLst/>
          </a:prstGeom>
        </p:spPr>
      </p:pic>
      <p:pic>
        <p:nvPicPr>
          <p:cNvPr id="22" name="그림 21" descr="8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99993" y="4251164"/>
            <a:ext cx="2352675" cy="476250"/>
          </a:xfrm>
          <a:prstGeom prst="rect">
            <a:avLst/>
          </a:prstGeom>
        </p:spPr>
      </p:pic>
      <p:pic>
        <p:nvPicPr>
          <p:cNvPr id="23" name="그림 22" descr="9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43609" y="4848194"/>
            <a:ext cx="2352675" cy="495300"/>
          </a:xfrm>
          <a:prstGeom prst="rect">
            <a:avLst/>
          </a:prstGeom>
        </p:spPr>
      </p:pic>
      <p:pic>
        <p:nvPicPr>
          <p:cNvPr id="24" name="그림 23" descr="10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499993" y="4899236"/>
            <a:ext cx="2352675" cy="52387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27584" y="5842337"/>
            <a:ext cx="738054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ko-KR" sz="1400" dirty="0" err="1" smtClean="0">
                <a:latin typeface="맑은 고딕" pitchFamily="50" charset="-127"/>
                <a:ea typeface="맑은 고딕" pitchFamily="50" charset="-127"/>
              </a:rPr>
              <a:t>심박변이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ko-KR" sz="1400" dirty="0" err="1" smtClean="0">
                <a:latin typeface="맑은 고딕" pitchFamily="50" charset="-127"/>
                <a:ea typeface="맑은 고딕" pitchFamily="50" charset="-127"/>
              </a:rPr>
              <a:t>심박수분포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자율신경균형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스트레스저항력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피로지수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스트레스지수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 fontAlgn="base"/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건강지수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등이 한눈에 보아도 개선되었음을 알 수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ko-KR" sz="1400" dirty="0" smtClean="0">
                <a:latin typeface="맑은 고딕" pitchFamily="50" charset="-127"/>
                <a:ea typeface="맑은 고딕" pitchFamily="50" charset="-127"/>
              </a:rPr>
              <a:t>있다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ko-KR" sz="14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j-cs"/>
              </a:rPr>
              <a:t>아리랑 부르기 전과 노래를 부르는 중의 비교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475656" y="1556792"/>
          <a:ext cx="609600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0405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노래를 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부르기 전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노래를 부르면서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그림 5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160662"/>
            <a:ext cx="2352675" cy="476250"/>
          </a:xfrm>
          <a:prstGeom prst="rect">
            <a:avLst/>
          </a:prstGeom>
        </p:spPr>
      </p:pic>
      <p:pic>
        <p:nvPicPr>
          <p:cNvPr id="7" name="그림 6" descr="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132856"/>
            <a:ext cx="2352675" cy="514350"/>
          </a:xfrm>
          <a:prstGeom prst="rect">
            <a:avLst/>
          </a:prstGeom>
        </p:spPr>
      </p:pic>
      <p:pic>
        <p:nvPicPr>
          <p:cNvPr id="8" name="그림 7" descr="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2852936"/>
            <a:ext cx="2352675" cy="695325"/>
          </a:xfrm>
          <a:prstGeom prst="rect">
            <a:avLst/>
          </a:prstGeom>
        </p:spPr>
      </p:pic>
      <p:pic>
        <p:nvPicPr>
          <p:cNvPr id="9" name="그림 8" descr="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1613" y="2852936"/>
            <a:ext cx="2352675" cy="676275"/>
          </a:xfrm>
          <a:prstGeom prst="rect">
            <a:avLst/>
          </a:prstGeom>
        </p:spPr>
      </p:pic>
      <p:pic>
        <p:nvPicPr>
          <p:cNvPr id="10" name="그림 9" descr="5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79712" y="3789040"/>
            <a:ext cx="2352675" cy="762000"/>
          </a:xfrm>
          <a:prstGeom prst="rect">
            <a:avLst/>
          </a:prstGeom>
        </p:spPr>
      </p:pic>
      <p:pic>
        <p:nvPicPr>
          <p:cNvPr id="11" name="그림 10" descr="6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48" y="3861048"/>
            <a:ext cx="2352675" cy="733425"/>
          </a:xfrm>
          <a:prstGeom prst="rect">
            <a:avLst/>
          </a:prstGeom>
        </p:spPr>
      </p:pic>
      <p:pic>
        <p:nvPicPr>
          <p:cNvPr id="12" name="그림 11" descr="7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07704" y="4941168"/>
            <a:ext cx="2352675" cy="1304925"/>
          </a:xfrm>
          <a:prstGeom prst="rect">
            <a:avLst/>
          </a:prstGeom>
        </p:spPr>
      </p:pic>
      <p:pic>
        <p:nvPicPr>
          <p:cNvPr id="13" name="그림 12" descr="8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60032" y="4941168"/>
            <a:ext cx="2352675" cy="1247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              아리랑체조 </a:t>
            </a:r>
            <a:r>
              <a:rPr lang="ko-KR" altLang="en-US" sz="3200" b="1" dirty="0" err="1" smtClean="0">
                <a:latin typeface="맑은 고딕" pitchFamily="50" charset="-127"/>
                <a:ea typeface="맑은 고딕" pitchFamily="50" charset="-127"/>
              </a:rPr>
              <a:t>수련전후</a:t>
            </a:r>
            <a:r>
              <a:rPr lang="ko-KR" altLang="en-US" sz="32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3200" b="1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475656" y="1556792"/>
          <a:ext cx="6096000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0405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아리랑체조 수련 전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아리랑체조 수련 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8192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그림 6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132856"/>
            <a:ext cx="2352675" cy="504825"/>
          </a:xfrm>
          <a:prstGeom prst="rect">
            <a:avLst/>
          </a:prstGeom>
        </p:spPr>
      </p:pic>
      <p:pic>
        <p:nvPicPr>
          <p:cNvPr id="8" name="그림 7" descr="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132856"/>
            <a:ext cx="2352675" cy="533400"/>
          </a:xfrm>
          <a:prstGeom prst="rect">
            <a:avLst/>
          </a:prstGeom>
        </p:spPr>
      </p:pic>
      <p:pic>
        <p:nvPicPr>
          <p:cNvPr id="9" name="그림 8" descr="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924944"/>
            <a:ext cx="2352675" cy="695325"/>
          </a:xfrm>
          <a:prstGeom prst="rect">
            <a:avLst/>
          </a:prstGeom>
        </p:spPr>
      </p:pic>
      <p:pic>
        <p:nvPicPr>
          <p:cNvPr id="10" name="그림 9" descr="4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2924944"/>
            <a:ext cx="2352675" cy="666750"/>
          </a:xfrm>
          <a:prstGeom prst="rect">
            <a:avLst/>
          </a:prstGeom>
        </p:spPr>
      </p:pic>
      <p:pic>
        <p:nvPicPr>
          <p:cNvPr id="13" name="그림 12" descr="7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35696" y="3786190"/>
            <a:ext cx="2352675" cy="1428759"/>
          </a:xfrm>
          <a:prstGeom prst="rect">
            <a:avLst/>
          </a:prstGeom>
        </p:spPr>
      </p:pic>
      <p:pic>
        <p:nvPicPr>
          <p:cNvPr id="14" name="그림 13" descr="8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0032" y="3786190"/>
            <a:ext cx="2352675" cy="1428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4000" dirty="0" smtClean="0">
                <a:latin typeface="나눔고딕 ExtraBold" pitchFamily="50" charset="-127"/>
                <a:ea typeface="나눔고딕 ExtraBold" pitchFamily="50" charset="-127"/>
              </a:rPr>
              <a:t>    </a:t>
            </a:r>
            <a:r>
              <a:rPr lang="en-US" altLang="ko-KR" sz="4000" dirty="0" smtClean="0">
                <a:latin typeface="Adobe 고딕 Std B" pitchFamily="34" charset="-127"/>
                <a:ea typeface="Adobe 고딕 Std B" pitchFamily="34" charset="-127"/>
              </a:rPr>
              <a:t>9.</a:t>
            </a:r>
            <a:r>
              <a:rPr lang="ko-KR" altLang="en-US" sz="4000" dirty="0" smtClean="0">
                <a:latin typeface="Adobe 고딕 Std B" pitchFamily="34" charset="-127"/>
                <a:ea typeface="Adobe 고딕 Std B" pitchFamily="34" charset="-127"/>
              </a:rPr>
              <a:t>  결 </a:t>
            </a:r>
            <a:r>
              <a:rPr lang="ko-KR" altLang="en-US" sz="4000" dirty="0" err="1" smtClean="0">
                <a:latin typeface="Adobe 고딕 Std B" pitchFamily="34" charset="-127"/>
                <a:ea typeface="Adobe 고딕 Std B" pitchFamily="34" charset="-127"/>
              </a:rPr>
              <a:t>론</a:t>
            </a:r>
            <a:r>
              <a:rPr lang="ko-KR" altLang="en-US" sz="4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4000" dirty="0" smtClean="0">
                <a:latin typeface="Adobe 고딕 Std B" pitchFamily="34" charset="-127"/>
                <a:ea typeface="Adobe 고딕 Std B" pitchFamily="34" charset="-127"/>
              </a:rPr>
              <a:t>:</a:t>
            </a:r>
            <a:r>
              <a:rPr lang="ko-KR" altLang="en-US" sz="4000" dirty="0" smtClean="0">
                <a:latin typeface="Adobe 고딕 Std B" pitchFamily="34" charset="-127"/>
                <a:ea typeface="Adobe 고딕 Std B" pitchFamily="34" charset="-127"/>
              </a:rPr>
              <a:t> 아리랑음악치유</a:t>
            </a:r>
            <a:r>
              <a:rPr lang="en-US" altLang="ko-KR" sz="4000" dirty="0" smtClean="0">
                <a:latin typeface="Adobe 고딕 Std B" pitchFamily="34" charset="-127"/>
                <a:ea typeface="Adobe 고딕 Std B" pitchFamily="34" charset="-127"/>
              </a:rPr>
              <a:t/>
            </a:r>
            <a:br>
              <a:rPr lang="en-US" altLang="ko-KR" sz="4000" dirty="0" smtClean="0">
                <a:latin typeface="Adobe 고딕 Std B" pitchFamily="34" charset="-127"/>
                <a:ea typeface="Adobe 고딕 Std B" pitchFamily="34" charset="-127"/>
              </a:rPr>
            </a:br>
            <a:r>
              <a:rPr lang="ko-KR" altLang="en-US" sz="400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endParaRPr lang="ko-KR" altLang="en-US" sz="40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643050"/>
            <a:ext cx="8501122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복부와 입을 집중적으로 다스리는 </a:t>
            </a:r>
            <a:r>
              <a:rPr lang="ko-KR" altLang="en-US" sz="2800" dirty="0" err="1" smtClean="0">
                <a:latin typeface="HY견고딕" pitchFamily="18" charset="-127"/>
                <a:ea typeface="HY견고딕" pitchFamily="18" charset="-127"/>
              </a:rPr>
              <a:t>토고납신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양생법</a:t>
            </a: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-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내 안에서 자신이 내는 소리는 자신의 줄기세포에서 배양된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>
              <a:buNone/>
            </a:pP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   부작용 없는 천연의 원천에너지</a:t>
            </a: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아리랑음악치유가  생리대사에 미치는 영향은 긍정적</a:t>
            </a: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소통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상생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조화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,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 어울림으로 건강수명 연장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 </a:t>
            </a:r>
          </a:p>
          <a:p>
            <a:pPr>
              <a:buNone/>
            </a:pP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- 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건강한 노후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의료비 절감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건전한 문화생활</a:t>
            </a: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   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실업난 해소 등의 효과</a:t>
            </a: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- 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문화와 예술로 경쟁하는 제 </a:t>
            </a:r>
            <a:r>
              <a:rPr lang="en-US" altLang="ko-KR" sz="2800" dirty="0" smtClean="0">
                <a:latin typeface="HY견고딕" pitchFamily="18" charset="-127"/>
                <a:ea typeface="HY견고딕" pitchFamily="18" charset="-127"/>
              </a:rPr>
              <a:t>4</a:t>
            </a:r>
            <a:r>
              <a:rPr lang="ko-KR" altLang="en-US" sz="2800" dirty="0" smtClean="0">
                <a:latin typeface="HY견고딕" pitchFamily="18" charset="-127"/>
                <a:ea typeface="HY견고딕" pitchFamily="18" charset="-127"/>
              </a:rPr>
              <a:t>의 물결에 대비 국가경쟁력 </a:t>
            </a: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Tx/>
              <a:buChar char="-"/>
            </a:pP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None/>
            </a:pPr>
            <a:endParaRPr lang="en-US" altLang="ko-KR" sz="2800" dirty="0" smtClean="0">
              <a:latin typeface="HY견고딕" pitchFamily="18" charset="-127"/>
              <a:ea typeface="HY견고딕" pitchFamily="18" charset="-127"/>
            </a:endParaRPr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ko-KR" altLang="en-US" dirty="0" smtClean="0">
                <a:latin typeface="365인기꽝녀" pitchFamily="18" charset="-127"/>
                <a:ea typeface="문체부 궁체 정자체" pitchFamily="17" charset="-127"/>
              </a:rPr>
              <a:t>아리랑 아리랑 </a:t>
            </a:r>
            <a:r>
              <a:rPr lang="ko-KR" altLang="en-US" dirty="0" err="1" smtClean="0">
                <a:latin typeface="365인기꽝녀" pitchFamily="18" charset="-127"/>
                <a:ea typeface="문체부 궁체 정자체" pitchFamily="17" charset="-127"/>
              </a:rPr>
              <a:t>아라리요</a:t>
            </a:r>
            <a:r>
              <a:rPr lang="ko-KR" altLang="en-US" dirty="0" smtClean="0">
                <a:latin typeface="365인기꽝녀" pitchFamily="18" charset="-127"/>
                <a:ea typeface="문체부 궁체 정자체" pitchFamily="17" charset="-127"/>
              </a:rPr>
              <a:t> </a:t>
            </a:r>
            <a:endParaRPr lang="en-US" altLang="ko-KR" dirty="0" smtClean="0">
              <a:latin typeface="365인기꽝녀" pitchFamily="18" charset="-127"/>
              <a:ea typeface="문체부 궁체 정자체" pitchFamily="17" charset="-127"/>
            </a:endParaRPr>
          </a:p>
          <a:p>
            <a:pPr algn="ctr">
              <a:buNone/>
            </a:pPr>
            <a:r>
              <a:rPr lang="ko-KR" altLang="en-US" dirty="0" smtClean="0">
                <a:latin typeface="365인기꽝녀" pitchFamily="18" charset="-127"/>
                <a:ea typeface="문체부 궁체 정자체" pitchFamily="17" charset="-127"/>
              </a:rPr>
              <a:t>아리랑 고개를 넘어간다</a:t>
            </a:r>
            <a:r>
              <a:rPr lang="en-US" altLang="ko-KR" dirty="0" smtClean="0">
                <a:latin typeface="365인기꽝녀" pitchFamily="18" charset="-127"/>
                <a:ea typeface="문체부 궁체 정자체" pitchFamily="17" charset="-127"/>
              </a:rPr>
              <a:t>~~~</a:t>
            </a:r>
          </a:p>
          <a:p>
            <a:pPr algn="ctr"/>
            <a:endParaRPr lang="en-US" altLang="ko-KR" dirty="0" smtClean="0">
              <a:latin typeface="365달콤한머핀" pitchFamily="18" charset="-127"/>
              <a:ea typeface="365달콤한머핀" pitchFamily="18" charset="-127"/>
            </a:endParaRPr>
          </a:p>
          <a:p>
            <a:pPr algn="ctr">
              <a:buNone/>
            </a:pPr>
            <a:r>
              <a:rPr lang="ko-KR" altLang="en-US" sz="3600" b="1" dirty="0" smtClean="0">
                <a:solidFill>
                  <a:srgbClr val="FF0000"/>
                </a:solidFill>
                <a:latin typeface="Adobe 고딕 Std B" pitchFamily="34" charset="-127"/>
                <a:ea typeface="Adobe 고딕 Std B" pitchFamily="34" charset="-127"/>
              </a:rPr>
              <a:t>아리랑</a:t>
            </a:r>
            <a:r>
              <a:rPr lang="ko-KR" altLang="en-US" sz="3600" b="1" dirty="0" smtClean="0">
                <a:latin typeface="Adobe 고딕 Std B" pitchFamily="34" charset="-127"/>
                <a:ea typeface="Adobe 고딕 Std B" pitchFamily="34" charset="-127"/>
              </a:rPr>
              <a:t>은 </a:t>
            </a:r>
            <a:endParaRPr lang="en-US" altLang="ko-KR" sz="3600" b="1" dirty="0" smtClean="0">
              <a:latin typeface="Adobe 고딕 Std B" pitchFamily="34" charset="-127"/>
              <a:ea typeface="Adobe 고딕 Std B" pitchFamily="34" charset="-127"/>
            </a:endParaRPr>
          </a:p>
          <a:p>
            <a:pPr algn="ctr">
              <a:buNone/>
            </a:pPr>
            <a:r>
              <a:rPr lang="ko-KR" altLang="en-US" sz="3600" b="1" dirty="0" smtClean="0">
                <a:solidFill>
                  <a:srgbClr val="00B050"/>
                </a:solidFill>
                <a:latin typeface="Adobe 고딕 Std B" pitchFamily="34" charset="-127"/>
                <a:ea typeface="Adobe 고딕 Std B" pitchFamily="34" charset="-127"/>
              </a:rPr>
              <a:t>자연</a:t>
            </a:r>
            <a:r>
              <a:rPr lang="en-US" altLang="ko-KR" sz="3600" b="1" dirty="0" smtClean="0">
                <a:solidFill>
                  <a:srgbClr val="00B050"/>
                </a:solidFill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3600" b="1" dirty="0" smtClean="0">
                <a:solidFill>
                  <a:srgbClr val="00B050"/>
                </a:solidFill>
                <a:latin typeface="Adobe 고딕 Std B" pitchFamily="34" charset="-127"/>
                <a:ea typeface="Adobe 고딕 Std B" pitchFamily="34" charset="-127"/>
              </a:rPr>
              <a:t>치유</a:t>
            </a:r>
            <a:r>
              <a:rPr lang="ko-KR" altLang="en-US" sz="3600" b="1" dirty="0" smtClean="0">
                <a:latin typeface="Adobe 고딕 Std B" pitchFamily="34" charset="-127"/>
                <a:ea typeface="Adobe 고딕 Std B" pitchFamily="34" charset="-127"/>
              </a:rPr>
              <a:t>이다</a:t>
            </a:r>
            <a:r>
              <a:rPr lang="en-US" altLang="ko-KR" sz="3600" b="1" dirty="0" smtClean="0">
                <a:latin typeface="Adobe 고딕 Std B" pitchFamily="34" charset="-127"/>
                <a:ea typeface="Adobe 고딕 Std B" pitchFamily="34" charset="-127"/>
              </a:rPr>
              <a:t>.</a:t>
            </a:r>
          </a:p>
          <a:p>
            <a:pPr algn="ctr">
              <a:buNone/>
            </a:pPr>
            <a:endParaRPr lang="en-US" altLang="ko-KR" sz="3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>
              <a:buNone/>
            </a:pPr>
            <a:r>
              <a:rPr lang="ko-KR" altLang="en-US" sz="3600" b="1" dirty="0" smtClean="0">
                <a:latin typeface="맑은 고딕" pitchFamily="50" charset="-127"/>
                <a:ea typeface="맑은 고딕" pitchFamily="50" charset="-127"/>
              </a:rPr>
              <a:t>감사합니다</a:t>
            </a:r>
            <a:endParaRPr lang="en-US" altLang="ko-KR" sz="36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  1.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자연치유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(Naturopathy)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정의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   인간의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질병과 고통을 인간에게 주어진 자연치유 능력에 의해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조율하고복원하는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치유술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즉  약물이나 수술에 의존하지 않고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내안의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훌륭한 의사를 깨워 스스로 나을 수 있게 도와 주는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치유술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 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히포크라테스 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진정한 의사는 네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몸안에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있다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.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 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                                 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자연이 병을 치료하는 의사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치료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治療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병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고칠료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 :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스스로 낫는 것이 아니고 바깥에서 치료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치유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治癒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병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나을유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 :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신이  인간에게 선물로 주신 복원력 회복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                                    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 2.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음악치료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2910" y="192880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-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음악을 매개나 도구로 사용하여 정신적 신체적 질병을 치료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하는것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구약성경 삼상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16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장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23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절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 목동 다윗이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사울왕의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질병치료를 위해 손으로 수금을  탄즉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사울이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상쾌하여 낫고 악신은 그에게서 떠나더라 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공자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樂治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아리스토텔레스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음악은 정서순화 유효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피타고라스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플라톤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건전한 신체와 정신적 성취 음악 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노래는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고통을 치유해 주는 의사    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endParaRPr lang="ko-KR" altLang="en-US" dirty="0" smtClean="0"/>
          </a:p>
          <a:p>
            <a:pPr>
              <a:buNone/>
            </a:pPr>
            <a:endParaRPr lang="ko-KR" altLang="en-US" dirty="0">
              <a:latin typeface="Adobe 고딕 Std B" pitchFamily="34" charset="-127"/>
              <a:ea typeface="Adobe 고딕 Std B" pitchFamily="34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3.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아리랑음악치유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전통음악치유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전통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음악 민요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아리랑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시조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가요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창 등을 듣고 부르고 즐기는 중에 감정을 조절하고  기의 흐름을 유도하여 인체와 정신기능을 향상시키고 질병을 치유하고 예방하는 것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   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동종요법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신바람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전통문화와 의</a:t>
            </a:r>
            <a:r>
              <a:rPr lang="en-US" altLang="ko-KR" sz="2400" dirty="0" smtClean="0"/>
              <a:t>‧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과학이 합쳐진 융합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통섭의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학문으로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아리랑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문화컨텐츠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아리랑은  우리의  생활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: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노동의 고단함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마음의 한 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격동기의 역사 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: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애국가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망향가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군가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위안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의지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희망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세계무형문화유산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국내무형문화재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129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호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조화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상생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치유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자아실현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진화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FontTx/>
              <a:buChar char="-"/>
            </a:pP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FontTx/>
              <a:buChar char="-"/>
            </a:pPr>
            <a:endParaRPr lang="ko-KR" altLang="en-US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endParaRPr lang="ko-KR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400" dirty="0" smtClean="0">
                <a:latin typeface="나눔고딕 ExtraBold" pitchFamily="50" charset="-127"/>
                <a:ea typeface="나눔고딕 ExtraBold" pitchFamily="50" charset="-127"/>
              </a:rPr>
              <a:t>    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3-1. 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우리민족과 아리랑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       </a:t>
            </a:r>
          </a:p>
          <a:p>
            <a:pPr marL="914400" indent="-914400"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       - 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대한민국의 또 다른 이름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, 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영혼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 넋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얼</a:t>
            </a:r>
            <a:endParaRPr lang="en-US" altLang="ko-KR" sz="2800" dirty="0" smtClean="0">
              <a:latin typeface="Adobe 고딕 Std B" pitchFamily="34" charset="-127"/>
              <a:ea typeface="Adobe 고딕 Std B" pitchFamily="34" charset="-127"/>
            </a:endParaRPr>
          </a:p>
          <a:p>
            <a:pPr marL="914400" indent="-914400"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          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숨결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,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 역사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철학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우리민족의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정체성</a:t>
            </a:r>
            <a:endParaRPr lang="en-US" altLang="ko-KR" sz="2800" dirty="0" smtClean="0">
              <a:latin typeface="Adobe 고딕 Std B" pitchFamily="34" charset="-127"/>
              <a:ea typeface="Adobe 고딕 Std B" pitchFamily="34" charset="-127"/>
            </a:endParaRPr>
          </a:p>
          <a:p>
            <a:pPr marL="514350" indent="-514350" algn="just">
              <a:buNone/>
            </a:pP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      -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진언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만다라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정신적인 쌀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,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아이콘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</a:p>
          <a:p>
            <a:pPr marL="514350" indent="-514350" algn="just">
              <a:buNone/>
            </a:pP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         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종자의 핵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  </a:t>
            </a:r>
            <a:endParaRPr lang="en-US" altLang="ko-KR" sz="2800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marL="514350" indent="-514350">
              <a:buNone/>
            </a:pP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      -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소통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상생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화합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어울림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</a:p>
          <a:p>
            <a:pPr marL="514350" indent="-514350">
              <a:buNone/>
            </a:pP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     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남북의 공통분모</a:t>
            </a: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, </a:t>
            </a:r>
            <a:r>
              <a:rPr lang="ko-KR" altLang="en-US" sz="2800" dirty="0" smtClean="0">
                <a:latin typeface="나눔고딕 ExtraBold" pitchFamily="50" charset="-127"/>
                <a:ea typeface="나눔고딕 ExtraBold" pitchFamily="50" charset="-127"/>
              </a:rPr>
              <a:t>남북평화통일의 </a:t>
            </a:r>
            <a:r>
              <a:rPr lang="ko-KR" altLang="en-US" sz="2800" dirty="0" err="1" smtClean="0">
                <a:latin typeface="Adobe Fan Heiti Std B" pitchFamily="34" charset="-128"/>
                <a:ea typeface="나눔고딕 ExtraBold" pitchFamily="50" charset="-127"/>
              </a:rPr>
              <a:t>마중물</a:t>
            </a:r>
            <a:endParaRPr lang="en-US" altLang="ko-KR" sz="2800" dirty="0" smtClean="0">
              <a:latin typeface="Adobe Fan Heiti Std B" pitchFamily="34" charset="-128"/>
              <a:ea typeface="나눔고딕 ExtraBold" pitchFamily="50" charset="-127"/>
            </a:endParaRPr>
          </a:p>
          <a:p>
            <a:pPr marL="514350" indent="-514350">
              <a:buNone/>
            </a:pPr>
            <a:r>
              <a:rPr lang="en-US" altLang="ko-KR" sz="2800" dirty="0" smtClean="0">
                <a:latin typeface="나눔고딕 ExtraBold" pitchFamily="50" charset="-127"/>
                <a:ea typeface="나눔고딕 ExtraBold" pitchFamily="50" charset="-127"/>
              </a:rPr>
              <a:t>      </a:t>
            </a:r>
            <a:endParaRPr lang="ko-KR" altLang="en-US" sz="2800" dirty="0">
              <a:latin typeface="Adobe Fan Heiti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       </a:t>
            </a:r>
            <a:br>
              <a:rPr lang="en-US" altLang="ko-KR" dirty="0" smtClean="0"/>
            </a:br>
            <a:r>
              <a:rPr lang="en-US" altLang="ko-KR" dirty="0" smtClean="0"/>
              <a:t>  </a:t>
            </a:r>
            <a:r>
              <a:rPr lang="en-US" altLang="ko-KR" sz="4000" dirty="0" smtClean="0">
                <a:latin typeface="Adobe 고딕 Std B" pitchFamily="34" charset="-127"/>
                <a:ea typeface="Adobe 고딕 Std B" pitchFamily="34" charset="-127"/>
              </a:rPr>
              <a:t>4. </a:t>
            </a:r>
            <a:r>
              <a:rPr lang="ko-KR" altLang="en-US" sz="4000" smtClean="0">
                <a:latin typeface="Adobe 고딕 Std B" pitchFamily="34" charset="-127"/>
                <a:ea typeface="Adobe 고딕 Std B" pitchFamily="34" charset="-127"/>
              </a:rPr>
              <a:t>아리랑의 뜻 </a:t>
            </a:r>
            <a:endParaRPr lang="ko-KR" altLang="en-US" sz="40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아리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+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랑 </a:t>
            </a:r>
            <a:r>
              <a:rPr lang="en-US" altLang="ko-KR" sz="1800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sz="1800" dirty="0" smtClean="0">
                <a:latin typeface="Adobe 고딕 Std B" pitchFamily="34" charset="-127"/>
                <a:ea typeface="Adobe 고딕 Std B" pitchFamily="34" charset="-127"/>
              </a:rPr>
              <a:t>신용하</a:t>
            </a:r>
            <a:endParaRPr lang="en-US" altLang="ko-KR" sz="18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아리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곱다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.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아리다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가슴앓이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).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알아주다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랑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–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젊은 남녀 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400" dirty="0" err="1" smtClean="0">
                <a:latin typeface="새굴림"/>
                <a:ea typeface="새굴림"/>
              </a:rPr>
              <a:t>郎</a:t>
            </a:r>
            <a:r>
              <a:rPr lang="en-US" altLang="ko-KR" sz="2400" dirty="0" smtClean="0">
                <a:latin typeface="새굴림"/>
                <a:ea typeface="새굴림"/>
              </a:rPr>
              <a:t>,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sz="2400" dirty="0" err="1" smtClean="0">
                <a:latin typeface="새굴림"/>
                <a:ea typeface="새굴림"/>
              </a:rPr>
              <a:t>嫏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아리랑 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我理朗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) :</a:t>
            </a:r>
            <a:r>
              <a:rPr lang="ko-KR" altLang="en-US" sz="1800" dirty="0" smtClean="0">
                <a:latin typeface="Adobe 고딕 Std B" pitchFamily="34" charset="-127"/>
                <a:ea typeface="Adobe 고딕 Std B" pitchFamily="34" charset="-127"/>
              </a:rPr>
              <a:t>이승헌</a:t>
            </a:r>
            <a:endParaRPr lang="en-US" altLang="ko-KR" sz="18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나를 깨닫는 기쁨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아리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+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이랑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아녀랑을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 암호화 한 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참요讖謠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):</a:t>
            </a:r>
            <a:r>
              <a:rPr lang="ko-KR" altLang="en-US" sz="1800" dirty="0" smtClean="0">
                <a:latin typeface="Adobe 고딕 Std B" pitchFamily="34" charset="-127"/>
                <a:ea typeface="Adobe 고딕 Std B" pitchFamily="34" charset="-127"/>
              </a:rPr>
              <a:t>조용호</a:t>
            </a:r>
            <a:endParaRPr lang="en-US" altLang="ko-KR" sz="18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물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+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물결 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주몽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비류)</a:t>
            </a:r>
            <a:endParaRPr lang="en-US" altLang="ko-KR" sz="28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아이롱</a:t>
            </a:r>
            <a:r>
              <a:rPr lang="ko-KR" altLang="en-US" sz="28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我耳聾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), 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알영설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800" dirty="0" err="1" smtClean="0">
                <a:latin typeface="Adobe 고딕 Std B" pitchFamily="34" charset="-127"/>
                <a:ea typeface="Adobe 고딕 Std B" pitchFamily="34" charset="-127"/>
              </a:rPr>
              <a:t>아리랑설</a:t>
            </a:r>
            <a:r>
              <a:rPr lang="en-US" altLang="ko-KR" sz="2800" dirty="0" smtClean="0">
                <a:latin typeface="Adobe 고딕 Std B" pitchFamily="34" charset="-127"/>
                <a:ea typeface="Adobe 고딕 Std B" pitchFamily="34" charset="-127"/>
              </a:rPr>
              <a:t> :</a:t>
            </a:r>
          </a:p>
          <a:p>
            <a:pPr>
              <a:buNone/>
            </a:pPr>
            <a:r>
              <a:rPr lang="en-US" altLang="ko-KR" sz="18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1800" dirty="0" smtClean="0">
                <a:latin typeface="Adobe 고딕 Std B" pitchFamily="34" charset="-127"/>
                <a:ea typeface="Adobe 고딕 Std B" pitchFamily="34" charset="-127"/>
              </a:rPr>
              <a:t>조선총독부 발표</a:t>
            </a:r>
            <a:endParaRPr lang="ko-KR" altLang="en-US" sz="1800" dirty="0">
              <a:latin typeface="Adobe 고딕 Std B" pitchFamily="34" charset="-127"/>
              <a:ea typeface="Adobe 고딕 Std B" pitchFamily="34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          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4-1 </a:t>
            </a:r>
            <a:r>
              <a:rPr lang="ko-KR" altLang="en-US" sz="3600" smtClean="0">
                <a:latin typeface="Adobe 고딕 Std B" pitchFamily="34" charset="-127"/>
                <a:ea typeface="Adobe 고딕 Std B" pitchFamily="34" charset="-127"/>
              </a:rPr>
              <a:t>상징의 노래 아리랑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려말선초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충신들의 불사이군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기록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겉으로는 한을 표현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신성염곡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남녀 상열지사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고도의 상징성이 있는 충성의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참요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독립운동가  한용운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아리랑의 님은 님만이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아니다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                                      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기룬것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(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아쉬운것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바라는것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은유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우의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해학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중의법으로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표현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-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왕방연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천만리 머나먼 길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고운님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..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맹호부대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두만강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푸른물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..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endParaRPr lang="en-US" altLang="ko-KR" dirty="0" smtClean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00298" y="2214554"/>
            <a:ext cx="457200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sz="1600" dirty="0" smtClean="0"/>
          </a:p>
          <a:p>
            <a:pPr>
              <a:lnSpc>
                <a:spcPct val="150000"/>
              </a:lnSpc>
            </a:pPr>
            <a:endParaRPr lang="en-US" altLang="ko-KR" sz="1600" dirty="0" smtClean="0"/>
          </a:p>
          <a:p>
            <a:pPr>
              <a:lnSpc>
                <a:spcPct val="150000"/>
              </a:lnSpc>
            </a:pPr>
            <a:endParaRPr lang="en-US" altLang="ko-KR" sz="1600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 5.</a:t>
            </a:r>
            <a:r>
              <a:rPr lang="ko-KR" altLang="en-US" sz="3600" dirty="0" smtClean="0">
                <a:latin typeface="Adobe 고딕 Std B" pitchFamily="34" charset="-127"/>
                <a:ea typeface="Adobe 고딕 Std B" pitchFamily="34" charset="-127"/>
              </a:rPr>
              <a:t>아리랑의 시원</a:t>
            </a:r>
            <a:r>
              <a:rPr lang="en-US" altLang="ko-KR" sz="3600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  <a:r>
              <a:rPr lang="ko-KR" altLang="en-US" sz="3600" dirty="0" err="1" smtClean="0">
                <a:latin typeface="Adobe 고딕 Std B" pitchFamily="34" charset="-127"/>
                <a:ea typeface="Adobe 고딕 Std B" pitchFamily="34" charset="-127"/>
              </a:rPr>
              <a:t>한시시원설</a:t>
            </a:r>
            <a:endParaRPr lang="ko-KR" altLang="en-US" sz="3600" dirty="0"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窓外三更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細雨時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en-US" altLang="ko-KR" dirty="0" smtClean="0"/>
              <a:t>: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창밖은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삼경인데 보슬비가 오구요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          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兩人心事는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兩人知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우리 둘이 먹은 마음은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우리둘만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  안다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新情未洽天</a:t>
            </a: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將曙 </a:t>
            </a:r>
            <a:r>
              <a:rPr lang="en-US" altLang="ko-KR" dirty="0" smtClean="0"/>
              <a:t>: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새정분이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날이 밝아 </a:t>
            </a:r>
            <a:r>
              <a:rPr lang="ko-KR" altLang="en-US" sz="2000" dirty="0" err="1" smtClean="0">
                <a:latin typeface="Adobe 고딕 Std B" pitchFamily="34" charset="-127"/>
                <a:ea typeface="Adobe 고딕 Std B" pitchFamily="34" charset="-127"/>
              </a:rPr>
              <a:t>흡족치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 않아요</a:t>
            </a:r>
            <a:endParaRPr lang="en-US" altLang="ko-KR" sz="20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ko-KR" altLang="en-US" dirty="0" err="1" smtClean="0">
                <a:latin typeface="Adobe 고딕 Std B" pitchFamily="34" charset="-127"/>
                <a:ea typeface="Adobe 고딕 Std B" pitchFamily="34" charset="-127"/>
              </a:rPr>
              <a:t>更把羅衫問後期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옷소매 부여잡고 다시 올 날 또 묻네</a:t>
            </a:r>
            <a:r>
              <a:rPr lang="en-US" altLang="ko-KR" sz="2000" dirty="0" smtClean="0">
                <a:latin typeface="Adobe 고딕 Std B" pitchFamily="34" charset="-127"/>
                <a:ea typeface="Adobe 고딕 Std B" pitchFamily="34" charset="-127"/>
              </a:rPr>
              <a:t> </a:t>
            </a:r>
          </a:p>
          <a:p>
            <a:pPr>
              <a:buNone/>
            </a:pPr>
            <a:r>
              <a:rPr lang="en-US" altLang="ko-KR" sz="2000" dirty="0" smtClean="0"/>
              <a:t>   </a:t>
            </a:r>
            <a:endParaRPr lang="ko-KR" altLang="en-US" sz="2000" dirty="0" smtClean="0"/>
          </a:p>
          <a:p>
            <a:pPr>
              <a:buNone/>
            </a:pPr>
            <a:r>
              <a:rPr lang="ko-KR" altLang="en-US" dirty="0" smtClean="0">
                <a:latin typeface="Adobe 고딕 Std B" pitchFamily="34" charset="-127"/>
                <a:ea typeface="Adobe 고딕 Std B" pitchFamily="34" charset="-127"/>
              </a:rPr>
              <a:t>  정선아리랑 </a:t>
            </a: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: </a:t>
            </a:r>
          </a:p>
          <a:p>
            <a:pPr>
              <a:buNone/>
            </a:pPr>
            <a:r>
              <a:rPr lang="en-US" altLang="ko-KR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비가 올라나</a:t>
            </a: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눈이 올라나 억수장마 질라 나 </a:t>
            </a:r>
            <a:endParaRPr lang="en-US" altLang="ko-KR" sz="2400" dirty="0" smtClean="0">
              <a:latin typeface="Adobe 고딕 Std B" pitchFamily="34" charset="-127"/>
              <a:ea typeface="Adobe 고딕 Std B" pitchFamily="34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Adobe 고딕 Std B" pitchFamily="34" charset="-127"/>
                <a:ea typeface="Adobe 고딕 Std B" pitchFamily="34" charset="-127"/>
              </a:rPr>
              <a:t>    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만수산 검은 구름이 </a:t>
            </a:r>
            <a:r>
              <a:rPr lang="ko-KR" altLang="en-US" sz="2400" dirty="0" err="1" smtClean="0">
                <a:latin typeface="Adobe 고딕 Std B" pitchFamily="34" charset="-127"/>
                <a:ea typeface="Adobe 고딕 Std B" pitchFamily="34" charset="-127"/>
              </a:rPr>
              <a:t>막모여</a:t>
            </a:r>
            <a:r>
              <a:rPr lang="ko-KR" altLang="en-US" sz="2400" dirty="0" smtClean="0">
                <a:latin typeface="Adobe 고딕 Std B" pitchFamily="34" charset="-127"/>
                <a:ea typeface="Adobe 고딕 Std B" pitchFamily="34" charset="-127"/>
              </a:rPr>
              <a:t> 온다</a:t>
            </a:r>
            <a:r>
              <a:rPr lang="en-US" altLang="ko-KR" dirty="0" smtClean="0"/>
              <a:t>(</a:t>
            </a:r>
            <a:r>
              <a:rPr lang="ko-KR" altLang="en-US" sz="2000" dirty="0" smtClean="0">
                <a:latin typeface="Adobe 고딕 Std B" pitchFamily="34" charset="-127"/>
                <a:ea typeface="Adobe 고딕 Std B" pitchFamily="34" charset="-127"/>
              </a:rPr>
              <a:t>고려 시인  이색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16589</TotalTime>
  <Words>1458</Words>
  <Application>Microsoft Office PowerPoint</Application>
  <PresentationFormat>화면 슬라이드 쇼(4:3)</PresentationFormat>
  <Paragraphs>339</Paragraphs>
  <Slides>26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28" baseType="lpstr">
      <vt:lpstr>흐름</vt:lpstr>
      <vt:lpstr>디자인 사용자 지정</vt:lpstr>
      <vt:lpstr>슬라이드 1</vt:lpstr>
      <vt:lpstr>               목   차</vt:lpstr>
      <vt:lpstr>  1. 자연치유(Naturopathy)</vt:lpstr>
      <vt:lpstr> 2. 음악치료</vt:lpstr>
      <vt:lpstr>3.아리랑음악치유(전통음악치유)</vt:lpstr>
      <vt:lpstr>      3-1. 우리민족과 아리랑</vt:lpstr>
      <vt:lpstr>          4. 아리랑의 뜻 </vt:lpstr>
      <vt:lpstr>          4-1 상징의 노래 아리랑</vt:lpstr>
      <vt:lpstr> 5.아리랑의 시원: 한시시원설</vt:lpstr>
      <vt:lpstr>   5-1 율창시원설</vt:lpstr>
      <vt:lpstr>   6. 아리랑의 종류</vt:lpstr>
      <vt:lpstr>      6-1 선교아리랑</vt:lpstr>
      <vt:lpstr>        6-2아리랑찬송가 (미국연합장로)</vt:lpstr>
      <vt:lpstr>     7. 아리랑고개 </vt:lpstr>
      <vt:lpstr>   7-1 인생의 아리랑고개</vt:lpstr>
      <vt:lpstr>   8. 아리랑음악치유프로그램</vt:lpstr>
      <vt:lpstr>  8-2  아리랑 k 체조</vt:lpstr>
      <vt:lpstr>                                아리랑체조 품새 구성표</vt:lpstr>
      <vt:lpstr>         아리랑체조 기본 행공도(1부)</vt:lpstr>
      <vt:lpstr>        아리랑체조 기본 행공도(2부)</vt:lpstr>
      <vt:lpstr>       아리랑체조 기본 행공도(2부) </vt:lpstr>
      <vt:lpstr>노래를 부르기 전과 부르는 중의 자율신경균형도 견본</vt:lpstr>
      <vt:lpstr>슬라이드 23</vt:lpstr>
      <vt:lpstr>              아리랑체조 수련전후 </vt:lpstr>
      <vt:lpstr>    9.  결 론 : 아리랑음악치유  </vt:lpstr>
      <vt:lpstr>슬라이드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admin</cp:lastModifiedBy>
  <cp:revision>1314</cp:revision>
  <dcterms:created xsi:type="dcterms:W3CDTF">2012-10-08T03:11:07Z</dcterms:created>
  <dcterms:modified xsi:type="dcterms:W3CDTF">2016-03-03T03:59:38Z</dcterms:modified>
</cp:coreProperties>
</file>